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35"/>
  </p:notesMasterIdLst>
  <p:sldIdLst>
    <p:sldId id="256" r:id="rId5"/>
    <p:sldId id="295" r:id="rId6"/>
    <p:sldId id="293" r:id="rId7"/>
    <p:sldId id="294" r:id="rId8"/>
    <p:sldId id="257" r:id="rId9"/>
    <p:sldId id="267" r:id="rId10"/>
    <p:sldId id="259" r:id="rId11"/>
    <p:sldId id="262" r:id="rId12"/>
    <p:sldId id="261" r:id="rId13"/>
    <p:sldId id="264" r:id="rId14"/>
    <p:sldId id="269" r:id="rId15"/>
    <p:sldId id="270" r:id="rId16"/>
    <p:sldId id="268" r:id="rId17"/>
    <p:sldId id="274" r:id="rId18"/>
    <p:sldId id="271" r:id="rId19"/>
    <p:sldId id="276" r:id="rId20"/>
    <p:sldId id="272" r:id="rId21"/>
    <p:sldId id="278" r:id="rId22"/>
    <p:sldId id="292" r:id="rId23"/>
    <p:sldId id="296" r:id="rId24"/>
    <p:sldId id="291" r:id="rId25"/>
    <p:sldId id="288" r:id="rId26"/>
    <p:sldId id="290" r:id="rId27"/>
    <p:sldId id="289" r:id="rId28"/>
    <p:sldId id="286" r:id="rId29"/>
    <p:sldId id="282" r:id="rId30"/>
    <p:sldId id="263" r:id="rId31"/>
    <p:sldId id="279" r:id="rId32"/>
    <p:sldId id="273" r:id="rId33"/>
    <p:sldId id="27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50" autoAdjust="0"/>
    <p:restoredTop sz="82206" autoAdjust="0"/>
  </p:normalViewPr>
  <p:slideViewPr>
    <p:cSldViewPr>
      <p:cViewPr>
        <p:scale>
          <a:sx n="59" d="100"/>
          <a:sy n="59" d="100"/>
        </p:scale>
        <p:origin x="-2238" y="-426"/>
      </p:cViewPr>
      <p:guideLst>
        <p:guide orient="horz" pos="2160"/>
        <p:guide pos="2880"/>
      </p:guideLst>
    </p:cSldViewPr>
  </p:slideViewPr>
  <p:notesTextViewPr>
    <p:cViewPr>
      <p:scale>
        <a:sx n="100" d="100"/>
        <a:sy n="100" d="100"/>
      </p:scale>
      <p:origin x="0" y="0"/>
    </p:cViewPr>
  </p:notesTextViewPr>
  <p:notesViewPr>
    <p:cSldViewPr>
      <p:cViewPr varScale="1">
        <p:scale>
          <a:sx n="41" d="100"/>
          <a:sy n="41" d="100"/>
        </p:scale>
        <p:origin x="-2333"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E2B151-74CC-48E5-9E24-FCC7A6EC7634}" type="datetimeFigureOut">
              <a:rPr lang="en-US" smtClean="0"/>
              <a:pPr/>
              <a:t>9/12/2017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5CDA96-2603-437F-B2A5-FC04821E9C5B}" type="slidenum">
              <a:rPr lang="en-US" smtClean="0"/>
              <a:pPr/>
              <a:t>‹#›</a:t>
            </a:fld>
            <a:endParaRPr lang="en-US"/>
          </a:p>
        </p:txBody>
      </p:sp>
    </p:spTree>
    <p:extLst>
      <p:ext uri="{BB962C8B-B14F-4D97-AF65-F5344CB8AC3E}">
        <p14:creationId xmlns:p14="http://schemas.microsoft.com/office/powerpoint/2010/main" val="1071053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brentozar.com/archive/author/je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5CDA96-2603-437F-B2A5-FC04821E9C5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this slide things</a:t>
            </a:r>
            <a:r>
              <a:rPr lang="en-US" baseline="0" dirty="0" smtClean="0"/>
              <a:t> the should jump out as potential points of optimization</a:t>
            </a:r>
          </a:p>
          <a:p>
            <a:pPr marL="228600" indent="-228600">
              <a:buFont typeface="+mj-lt"/>
              <a:buAutoNum type="arabicPeriod"/>
            </a:pPr>
            <a:r>
              <a:rPr lang="en-US" baseline="0" dirty="0" smtClean="0"/>
              <a:t>Is the TOP really needed?</a:t>
            </a:r>
          </a:p>
          <a:p>
            <a:pPr marL="228600" indent="-228600">
              <a:buFont typeface="+mj-lt"/>
              <a:buAutoNum type="arabicPeriod"/>
            </a:pPr>
            <a:r>
              <a:rPr lang="en-US" baseline="0" dirty="0" smtClean="0"/>
              <a:t>The Table Scan</a:t>
            </a:r>
          </a:p>
          <a:p>
            <a:pPr marL="228600" indent="-228600">
              <a:buFont typeface="+mj-lt"/>
              <a:buAutoNum type="arabicPeriod"/>
            </a:pPr>
            <a:r>
              <a:rPr lang="en-US" baseline="0" dirty="0" smtClean="0"/>
              <a:t>The 78% for the </a:t>
            </a:r>
            <a:r>
              <a:rPr lang="en-US" baseline="0" dirty="0" err="1" smtClean="0"/>
              <a:t>FactFinance</a:t>
            </a:r>
            <a:r>
              <a:rPr lang="en-US" baseline="0" dirty="0" smtClean="0"/>
              <a:t> table</a:t>
            </a:r>
          </a:p>
          <a:p>
            <a:pPr marL="228600" indent="-228600">
              <a:buFont typeface="+mj-lt"/>
              <a:buAutoNum type="arabicPeriod"/>
            </a:pPr>
            <a:r>
              <a:rPr lang="en-US" baseline="0" dirty="0" smtClean="0"/>
              <a:t>The thick line coming out of the table scan</a:t>
            </a:r>
          </a:p>
          <a:p>
            <a:pPr marL="228600" indent="-228600">
              <a:buFont typeface="+mj-lt"/>
              <a:buAutoNum type="arabicPeriod"/>
            </a:pPr>
            <a:r>
              <a:rPr lang="en-US" baseline="0" dirty="0" smtClean="0"/>
              <a:t>The Nested Loop</a:t>
            </a:r>
          </a:p>
          <a:p>
            <a:pPr marL="228600" indent="-228600">
              <a:buFont typeface="+mj-lt"/>
              <a:buAutoNum type="arabicPeriod"/>
            </a:pPr>
            <a:r>
              <a:rPr lang="en-US" baseline="0" dirty="0" smtClean="0"/>
              <a:t>The missing index</a:t>
            </a:r>
            <a:endParaRPr lang="en-US" dirty="0"/>
          </a:p>
        </p:txBody>
      </p:sp>
      <p:sp>
        <p:nvSpPr>
          <p:cNvPr id="4" name="Slide Number Placeholder 3"/>
          <p:cNvSpPr>
            <a:spLocks noGrp="1"/>
          </p:cNvSpPr>
          <p:nvPr>
            <p:ph type="sldNum" sz="quarter" idx="10"/>
          </p:nvPr>
        </p:nvSpPr>
        <p:spPr/>
        <p:txBody>
          <a:bodyPr/>
          <a:lstStyle/>
          <a:p>
            <a:fld id="{945CDA96-2603-437F-B2A5-FC04821E9C5B}"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Operation metrics.</a:t>
            </a:r>
          </a:p>
          <a:p>
            <a:r>
              <a:rPr lang="en-US" u="sng" dirty="0" smtClean="0"/>
              <a:t>Physical Operation</a:t>
            </a:r>
            <a:r>
              <a:rPr lang="en-US" dirty="0" smtClean="0"/>
              <a:t> - the physical operation for this part of the execution plan, such as joins, seeks, scans... </a:t>
            </a:r>
          </a:p>
          <a:p>
            <a:r>
              <a:rPr lang="en-US" u="sng" dirty="0" smtClean="0"/>
              <a:t>Logical Operation</a:t>
            </a:r>
            <a:r>
              <a:rPr lang="en-US" dirty="0" smtClean="0"/>
              <a:t> - the logical operation for this part of the execution plan </a:t>
            </a:r>
          </a:p>
          <a:p>
            <a:r>
              <a:rPr lang="en-US" u="sng" dirty="0" smtClean="0"/>
              <a:t>Estimated I/O Cost</a:t>
            </a:r>
            <a:r>
              <a:rPr lang="en-US" dirty="0" smtClean="0"/>
              <a:t> - these are relative values used for presenting whether a given operation is I/O intensive. The Query Optimizer assigns these values during parsing and they serve only as a comparative tool to aid in determining where the costs of a given operation lie. The larger the value, the more cost-intensive the process. </a:t>
            </a:r>
          </a:p>
          <a:p>
            <a:r>
              <a:rPr lang="en-US" u="sng" dirty="0" smtClean="0"/>
              <a:t>Estimated CPU Cost</a:t>
            </a:r>
            <a:r>
              <a:rPr lang="en-US" dirty="0" smtClean="0"/>
              <a:t> - these are relative values used for presenting whether a given operation is CPU intensive. The Query Optimizer assigns these values during parsing and they serve only as a comparative tool to aid in determining where the costs of a given operation lie. The larger the value, the more cost-intensive the process. </a:t>
            </a:r>
          </a:p>
          <a:p>
            <a:r>
              <a:rPr lang="en-US" u="sng" dirty="0" smtClean="0"/>
              <a:t>Estimated Operator Cost </a:t>
            </a:r>
            <a:r>
              <a:rPr lang="en-US" dirty="0" smtClean="0"/>
              <a:t>- This is the summation of the I/O and CPU estimated costs. This is the value that is also presented under each operation icon in the graphical execution plan. </a:t>
            </a:r>
          </a:p>
          <a:p>
            <a:r>
              <a:rPr lang="en-US" u="sng" dirty="0" smtClean="0"/>
              <a:t>Estimated </a:t>
            </a:r>
            <a:r>
              <a:rPr lang="en-US" u="sng" dirty="0" err="1" smtClean="0"/>
              <a:t>Subtree</a:t>
            </a:r>
            <a:r>
              <a:rPr lang="en-US" u="sng" dirty="0" smtClean="0"/>
              <a:t> Cost</a:t>
            </a:r>
            <a:r>
              <a:rPr lang="en-US" dirty="0" smtClean="0"/>
              <a:t> - This is the total of this operation's cost as well as all other operations that preceded it in the query to this point. </a:t>
            </a:r>
          </a:p>
          <a:p>
            <a:r>
              <a:rPr lang="en-US" u="sng" dirty="0" smtClean="0"/>
              <a:t>Estimated Number of Rows</a:t>
            </a:r>
            <a:r>
              <a:rPr lang="en-US" dirty="0" smtClean="0"/>
              <a:t> - This value is derived based upon the statistics available to the Query Optimizer at the time the execution plan is drafted. The more current (and the larger the sampling size of the statistics) the more accurate this metric and others will be when compared to the actual data. </a:t>
            </a:r>
          </a:p>
          <a:p>
            <a:r>
              <a:rPr lang="en-US" u="sng" dirty="0" smtClean="0"/>
              <a:t>Estimated Row Size</a:t>
            </a:r>
            <a:r>
              <a:rPr lang="en-US" dirty="0" smtClean="0"/>
              <a:t> - Also based upon the statistics available at the time of parsing, this value corresponds to how wide the Query Optimizer believes the affected rows to be. The same rule applies to statistics here as well as with the Estimated Number of Rows - the more current and descriptive the data set used to generate the statistics - the more accurate this value will be in comparison to the actual data. Good stats also lead to better (more accurate) decisions made by the Query Optimizer when actually processing your queries. </a:t>
            </a:r>
          </a:p>
          <a:p>
            <a:r>
              <a:rPr lang="en-US" u="sng" dirty="0" smtClean="0"/>
              <a:t>Ordered</a:t>
            </a:r>
            <a:r>
              <a:rPr lang="en-US" dirty="0" smtClean="0"/>
              <a:t> - is a Boolean value signifying whether the rows are ordered in the operation. </a:t>
            </a:r>
          </a:p>
          <a:p>
            <a:r>
              <a:rPr lang="en-US" u="sng" dirty="0" err="1" smtClean="0"/>
              <a:t>NodeID</a:t>
            </a:r>
            <a:r>
              <a:rPr lang="en-US" dirty="0" smtClean="0"/>
              <a:t> - Is the ordinal value associated with this particular operation in the query execution plan. Oh, and thank you for the confusion Microsoft for numbering the operations in a left-to-right fashion, even though we are to read the execution plans right-to-left. Greatly appreciated! </a:t>
            </a:r>
            <a:endParaRPr lang="en-US" dirty="0"/>
          </a:p>
        </p:txBody>
      </p:sp>
      <p:sp>
        <p:nvSpPr>
          <p:cNvPr id="4" name="Slide Number Placeholder 3"/>
          <p:cNvSpPr>
            <a:spLocks noGrp="1"/>
          </p:cNvSpPr>
          <p:nvPr>
            <p:ph type="sldNum" sz="quarter" idx="10"/>
          </p:nvPr>
        </p:nvSpPr>
        <p:spPr/>
        <p:txBody>
          <a:bodyPr/>
          <a:lstStyle/>
          <a:p>
            <a:fld id="{945CDA96-2603-437F-B2A5-FC04821E9C5B}"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5CDA96-2603-437F-B2A5-FC04821E9C5B}"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5CDA96-2603-437F-B2A5-FC04821E9C5B}"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Nested Loop</a:t>
            </a:r>
          </a:p>
          <a:p>
            <a:endParaRPr lang="en-US" dirty="0" smtClean="0"/>
          </a:p>
          <a:p>
            <a:pPr lvl="1"/>
            <a:r>
              <a:rPr lang="en-US" dirty="0" smtClean="0"/>
              <a:t>Compares each row from one table with the other table</a:t>
            </a:r>
          </a:p>
          <a:p>
            <a:pPr lvl="1">
              <a:buNone/>
            </a:pPr>
            <a:endParaRPr lang="en-US" dirty="0" smtClean="0"/>
          </a:p>
          <a:p>
            <a:pPr lvl="1"/>
            <a:r>
              <a:rPr lang="en-US" dirty="0" smtClean="0"/>
              <a:t>One input is small other is</a:t>
            </a:r>
            <a:r>
              <a:rPr lang="en-US" baseline="0" dirty="0" smtClean="0"/>
              <a:t> </a:t>
            </a:r>
            <a:r>
              <a:rPr lang="en-US" dirty="0" smtClean="0"/>
              <a:t>Indexed properly</a:t>
            </a:r>
          </a:p>
          <a:p>
            <a:pPr lvl="1">
              <a:buNone/>
            </a:pPr>
            <a:endParaRPr lang="en-US" dirty="0" smtClean="0"/>
          </a:p>
          <a:p>
            <a:pPr lvl="1"/>
            <a:r>
              <a:rPr lang="en-US" dirty="0" smtClean="0"/>
              <a:t>Not supported with a Right Outer Join</a:t>
            </a:r>
          </a:p>
          <a:p>
            <a:pPr lvl="1">
              <a:buNone/>
            </a:pPr>
            <a:endParaRPr lang="en-US" dirty="0" smtClean="0"/>
          </a:p>
          <a:p>
            <a:pPr lvl="1"/>
            <a:r>
              <a:rPr lang="en-US" dirty="0" smtClean="0"/>
              <a:t>Performance is proportional to the</a:t>
            </a:r>
            <a:r>
              <a:rPr lang="en-US" baseline="0" dirty="0" smtClean="0"/>
              <a:t> </a:t>
            </a:r>
            <a:r>
              <a:rPr lang="en-US" dirty="0" smtClean="0"/>
              <a:t>amount of data being retrieved</a:t>
            </a:r>
          </a:p>
          <a:p>
            <a:pPr lvl="1">
              <a:buNone/>
            </a:pPr>
            <a:endParaRPr lang="en-US" dirty="0" smtClean="0"/>
          </a:p>
          <a:p>
            <a:pPr lvl="1"/>
            <a:r>
              <a:rPr lang="en-US" dirty="0" smtClean="0"/>
              <a:t>Query optimizer can under estimate the number of rows</a:t>
            </a:r>
          </a:p>
          <a:p>
            <a:pPr lvl="1"/>
            <a:endParaRPr lang="en-US" dirty="0" smtClean="0"/>
          </a:p>
          <a:p>
            <a:pPr lvl="0"/>
            <a:r>
              <a:rPr lang="en-US" dirty="0" smtClean="0"/>
              <a:t>Merge </a:t>
            </a:r>
          </a:p>
          <a:p>
            <a:pPr lvl="0"/>
            <a:endParaRPr lang="en-US" dirty="0" smtClean="0"/>
          </a:p>
          <a:p>
            <a:pPr lvl="1"/>
            <a:r>
              <a:rPr lang="en-US" dirty="0" smtClean="0"/>
              <a:t>Usually most efficient method of joining tables</a:t>
            </a:r>
          </a:p>
          <a:p>
            <a:pPr lvl="1"/>
            <a:r>
              <a:rPr lang="en-US" dirty="0" smtClean="0"/>
              <a:t>Requires both join input to be sorted on the merge columns</a:t>
            </a:r>
          </a:p>
          <a:p>
            <a:pPr lvl="1"/>
            <a:r>
              <a:rPr lang="en-US" dirty="0" smtClean="0"/>
              <a:t>Less I\O</a:t>
            </a:r>
          </a:p>
          <a:p>
            <a:pPr lvl="1"/>
            <a:r>
              <a:rPr lang="en-US" dirty="0" smtClean="0"/>
              <a:t>Requires at least one column to be unique</a:t>
            </a:r>
          </a:p>
          <a:p>
            <a:pPr lvl="1"/>
            <a:endParaRPr lang="en-US" dirty="0" smtClean="0"/>
          </a:p>
          <a:p>
            <a:pPr lvl="0"/>
            <a:r>
              <a:rPr lang="en-US" dirty="0" smtClean="0"/>
              <a:t>Hash</a:t>
            </a:r>
          </a:p>
          <a:p>
            <a:pPr lvl="0"/>
            <a:endParaRPr lang="en-US" dirty="0" smtClean="0"/>
          </a:p>
          <a:p>
            <a:pPr lvl="0"/>
            <a:endParaRPr lang="en-US" dirty="0" smtClean="0"/>
          </a:p>
          <a:p>
            <a:r>
              <a:rPr lang="en-US" dirty="0" smtClean="0"/>
              <a:t>Uses a build input and a probe input</a:t>
            </a:r>
          </a:p>
          <a:p>
            <a:r>
              <a:rPr lang="en-US" dirty="0" smtClean="0"/>
              <a:t>Two phases: Build and Probe</a:t>
            </a:r>
          </a:p>
          <a:p>
            <a:r>
              <a:rPr lang="en-US" dirty="0" smtClean="0"/>
              <a:t>Works best with non indexed columns</a:t>
            </a:r>
          </a:p>
          <a:p>
            <a:pPr>
              <a:buFont typeface="Arial" pitchFamily="34" charset="0"/>
              <a:buChar char="•"/>
            </a:pPr>
            <a:r>
              <a:rPr lang="en-US" sz="2800" dirty="0" smtClean="0"/>
              <a:t>Three Types</a:t>
            </a:r>
          </a:p>
          <a:p>
            <a:pPr lvl="1">
              <a:buFont typeface="Arial" pitchFamily="34" charset="0"/>
              <a:buChar char="•"/>
            </a:pPr>
            <a:r>
              <a:rPr lang="en-US" sz="2400" dirty="0" smtClean="0"/>
              <a:t>In-Memory Hash</a:t>
            </a:r>
          </a:p>
          <a:p>
            <a:pPr lvl="1">
              <a:buFont typeface="Arial" pitchFamily="34" charset="0"/>
              <a:buChar char="•"/>
            </a:pPr>
            <a:r>
              <a:rPr lang="en-US" sz="2400" dirty="0" smtClean="0"/>
              <a:t>Grace Hash</a:t>
            </a:r>
          </a:p>
          <a:p>
            <a:pPr lvl="1">
              <a:buFont typeface="Arial" pitchFamily="34" charset="0"/>
              <a:buChar char="•"/>
            </a:pPr>
            <a:r>
              <a:rPr lang="en-US" sz="2400" dirty="0" smtClean="0"/>
              <a:t>Recursive Hash</a:t>
            </a:r>
          </a:p>
          <a:p>
            <a:pPr lvl="0"/>
            <a:endParaRPr lang="en-US" dirty="0" smtClean="0"/>
          </a:p>
          <a:p>
            <a:pPr fontAlgn="base"/>
            <a:r>
              <a:rPr lang="en-US" sz="1200" b="0" i="0" kern="1200" dirty="0" smtClean="0">
                <a:solidFill>
                  <a:schemeClr val="tx1"/>
                </a:solidFill>
                <a:latin typeface="+mn-lt"/>
                <a:ea typeface="+mn-ea"/>
                <a:cs typeface="+mn-cs"/>
              </a:rPr>
              <a:t>There are three main kind of hash joins.</a:t>
            </a:r>
            <a:br>
              <a:rPr lang="en-US" sz="1200" b="0" i="0" kern="1200" dirty="0" smtClean="0">
                <a:solidFill>
                  <a:schemeClr val="tx1"/>
                </a:solidFill>
                <a:latin typeface="+mn-lt"/>
                <a:ea typeface="+mn-ea"/>
                <a:cs typeface="+mn-cs"/>
              </a:rPr>
            </a:br>
            <a:r>
              <a:rPr lang="en-US" sz="1200" b="1" i="0" kern="1200" dirty="0" smtClean="0">
                <a:solidFill>
                  <a:schemeClr val="tx1"/>
                </a:solidFill>
                <a:latin typeface="+mn-lt"/>
                <a:ea typeface="+mn-ea"/>
                <a:cs typeface="+mn-cs"/>
              </a:rPr>
              <a:t>1) In-memory hash join </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In build phase table fit completely in memory.</a:t>
            </a:r>
          </a:p>
          <a:p>
            <a:pPr fontAlgn="base"/>
            <a:r>
              <a:rPr lang="en-US" sz="1200" b="1" i="0" kern="1200" dirty="0" smtClean="0">
                <a:solidFill>
                  <a:schemeClr val="tx1"/>
                </a:solidFill>
                <a:latin typeface="+mn-lt"/>
                <a:ea typeface="+mn-ea"/>
                <a:cs typeface="+mn-cs"/>
              </a:rPr>
              <a:t>2) Grace hash join </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In build phase table does not fit completely in memory and spans to disk.</a:t>
            </a:r>
          </a:p>
          <a:p>
            <a:pPr fontAlgn="base"/>
            <a:r>
              <a:rPr lang="en-US" sz="1200" b="1" i="0" kern="1200" dirty="0" smtClean="0">
                <a:solidFill>
                  <a:schemeClr val="tx1"/>
                </a:solidFill>
                <a:latin typeface="+mn-lt"/>
                <a:ea typeface="+mn-ea"/>
                <a:cs typeface="+mn-cs"/>
              </a:rPr>
              <a:t>3) Recursive hash join</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In build phase table is very large and have to use many levels of merge joins</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945CDA96-2603-437F-B2A5-FC04821E9C5B}"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 all operators are suitable to be used in a parallel plan. The Optimizer will only choose a parallel plan if:</a:t>
            </a:r>
          </a:p>
          <a:p>
            <a:pPr>
              <a:buFont typeface="Arial" pitchFamily="34" charset="0"/>
              <a:buChar char="•"/>
            </a:pPr>
            <a:r>
              <a:rPr lang="en-US" sz="1200" kern="1200" dirty="0" smtClean="0">
                <a:solidFill>
                  <a:schemeClr val="tx1"/>
                </a:solidFill>
                <a:latin typeface="+mn-lt"/>
                <a:ea typeface="+mn-ea"/>
                <a:cs typeface="+mn-cs"/>
              </a:rPr>
              <a:t>the server has multiple processors,</a:t>
            </a:r>
          </a:p>
          <a:p>
            <a:pPr>
              <a:buFont typeface="Arial" pitchFamily="34" charset="0"/>
              <a:buChar char="•"/>
            </a:pPr>
            <a:r>
              <a:rPr lang="en-US" sz="1200" kern="1200" dirty="0" smtClean="0">
                <a:solidFill>
                  <a:schemeClr val="tx1"/>
                </a:solidFill>
                <a:latin typeface="+mn-lt"/>
                <a:ea typeface="+mn-ea"/>
                <a:cs typeface="+mn-cs"/>
              </a:rPr>
              <a:t>the maximum degree of parallelism setting allows parallel plans, and</a:t>
            </a:r>
          </a:p>
          <a:p>
            <a:pPr>
              <a:buFont typeface="Arial" pitchFamily="34" charset="0"/>
              <a:buChar char="•"/>
            </a:pPr>
            <a:r>
              <a:rPr lang="en-US" sz="1200" kern="1200" dirty="0" smtClean="0">
                <a:solidFill>
                  <a:schemeClr val="tx1"/>
                </a:solidFill>
                <a:latin typeface="+mn-lt"/>
                <a:ea typeface="+mn-ea"/>
                <a:cs typeface="+mn-cs"/>
              </a:rPr>
              <a:t>the cost threshold for parallelism </a:t>
            </a:r>
            <a:r>
              <a:rPr lang="en-US" sz="1200" kern="1200" dirty="0" err="1" smtClean="0">
                <a:solidFill>
                  <a:schemeClr val="tx1"/>
                </a:solidFill>
                <a:latin typeface="+mn-lt"/>
                <a:ea typeface="+mn-ea"/>
                <a:cs typeface="+mn-cs"/>
              </a:rPr>
              <a:t>sql</a:t>
            </a:r>
            <a:r>
              <a:rPr lang="en-US" sz="1200" kern="1200" dirty="0" smtClean="0">
                <a:solidFill>
                  <a:schemeClr val="tx1"/>
                </a:solidFill>
                <a:latin typeface="+mn-lt"/>
                <a:ea typeface="+mn-ea"/>
                <a:cs typeface="+mn-cs"/>
              </a:rPr>
              <a:t> server configuration option is set to a value lower than the lowest cost estimate for the current plan. Note that the value set here is the time in seconds estimated to run the serial plan on a specific hardware configuration chosen by the Query Optimizer team.</a:t>
            </a:r>
          </a:p>
          <a:p>
            <a:pPr>
              <a:buFont typeface="Arial" pitchFamily="34" charset="0"/>
              <a:buChar char="•"/>
            </a:pPr>
            <a:r>
              <a:rPr lang="en-US" sz="1200" kern="1200" dirty="0" smtClean="0">
                <a:solidFill>
                  <a:schemeClr val="tx1"/>
                </a:solidFill>
                <a:latin typeface="+mn-lt"/>
                <a:ea typeface="+mn-ea"/>
                <a:cs typeface="+mn-cs"/>
              </a:rPr>
              <a:t>The cost of the parallel plan is cheaper than the serial plan.</a:t>
            </a:r>
          </a:p>
          <a:p>
            <a:r>
              <a:rPr lang="en-US" sz="1200" kern="1200" dirty="0" smtClean="0">
                <a:solidFill>
                  <a:schemeClr val="tx1"/>
                </a:solidFill>
                <a:latin typeface="+mn-lt"/>
                <a:ea typeface="+mn-ea"/>
                <a:cs typeface="+mn-cs"/>
              </a:rPr>
              <a:t>If all these criteria are met, then the Optimizer will choose to parallelize the operation.</a:t>
            </a:r>
          </a:p>
          <a:p>
            <a:endParaRPr lang="en-US" dirty="0"/>
          </a:p>
        </p:txBody>
      </p:sp>
      <p:sp>
        <p:nvSpPr>
          <p:cNvPr id="4" name="Slide Number Placeholder 3"/>
          <p:cNvSpPr>
            <a:spLocks noGrp="1"/>
          </p:cNvSpPr>
          <p:nvPr>
            <p:ph type="sldNum" sz="quarter" idx="10"/>
          </p:nvPr>
        </p:nvSpPr>
        <p:spPr/>
        <p:txBody>
          <a:bodyPr/>
          <a:lstStyle/>
          <a:p>
            <a:fld id="{945CDA96-2603-437F-B2A5-FC04821E9C5B}"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5CDA96-2603-437F-B2A5-FC04821E9C5B}"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5CDA96-2603-437F-B2A5-FC04821E9C5B}"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5CDA96-2603-437F-B2A5-FC04821E9C5B}" type="slidenum">
              <a:rPr lang="en-US" smtClean="0"/>
              <a:pPr/>
              <a:t>19</a:t>
            </a:fld>
            <a:endParaRPr lang="en-US"/>
          </a:p>
        </p:txBody>
      </p:sp>
    </p:spTree>
    <p:extLst>
      <p:ext uri="{BB962C8B-B14F-4D97-AF65-F5344CB8AC3E}">
        <p14:creationId xmlns:p14="http://schemas.microsoft.com/office/powerpoint/2010/main" val="2786883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5CDA96-2603-437F-B2A5-FC04821E9C5B}"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5CDA96-2603-437F-B2A5-FC04821E9C5B}"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5CDA96-2603-437F-B2A5-FC04821E9C5B}" type="slidenum">
              <a:rPr lang="en-US" smtClean="0"/>
              <a:pPr/>
              <a:t>28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5CDA96-2603-437F-B2A5-FC04821E9C5B}"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5CDA96-2603-437F-B2A5-FC04821E9C5B}"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5CDA96-2603-437F-B2A5-FC04821E9C5B}"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5CDA96-2603-437F-B2A5-FC04821E9C5B}"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5CDA96-2603-437F-B2A5-FC04821E9C5B}"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5CDA96-2603-437F-B2A5-FC04821E9C5B}"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SQL Servers</a:t>
            </a:r>
            <a:r>
              <a:rPr lang="en-US" baseline="0" dirty="0" smtClean="0"/>
              <a:t> uses statistics to create the execution plan for both actual and estimated plans</a:t>
            </a:r>
          </a:p>
          <a:p>
            <a:endParaRPr lang="en-US" baseline="0" dirty="0" smtClean="0"/>
          </a:p>
          <a:p>
            <a:r>
              <a:rPr lang="en-US" dirty="0" smtClean="0"/>
              <a:t>“The estimated execution plan is designed to show what SQL Server would </a:t>
            </a:r>
            <a:r>
              <a:rPr lang="en-US" i="1" dirty="0" smtClean="0"/>
              <a:t>most likely</a:t>
            </a:r>
            <a:r>
              <a:rPr lang="en-US" dirty="0" smtClean="0"/>
              <a:t> do if it were to execute the query. Using </a:t>
            </a:r>
            <a:r>
              <a:rPr lang="en-US" i="1" dirty="0" smtClean="0"/>
              <a:t>statistics</a:t>
            </a:r>
            <a:r>
              <a:rPr lang="en-US" dirty="0" smtClean="0"/>
              <a:t>, it estimates how many rows may be returned from each table. It chooses the operators it will use to retrieve the data – scans or seeks. It decides how to best join the tables together – nested loops, merge joins, hash joins. It is a </a:t>
            </a:r>
            <a:r>
              <a:rPr lang="en-US" i="1" dirty="0" smtClean="0"/>
              <a:t>reasonably accurate</a:t>
            </a:r>
            <a:r>
              <a:rPr lang="en-US" dirty="0" smtClean="0"/>
              <a:t> guide to what SQL Server will do” - </a:t>
            </a:r>
            <a:r>
              <a:rPr lang="en-US" dirty="0" err="1" smtClean="0">
                <a:hlinkClick r:id="rId3"/>
              </a:rPr>
              <a:t>Jes</a:t>
            </a:r>
            <a:r>
              <a:rPr lang="en-US" dirty="0" smtClean="0">
                <a:hlinkClick r:id="rId3"/>
              </a:rPr>
              <a:t> Schultz Borland</a:t>
            </a:r>
            <a:r>
              <a:rPr lang="en-US" dirty="0" smtClean="0"/>
              <a:t>  at BrentOzar.com</a:t>
            </a:r>
          </a:p>
          <a:p>
            <a:endParaRPr lang="en-US" dirty="0" smtClean="0"/>
          </a:p>
          <a:p>
            <a:r>
              <a:rPr lang="en-US" dirty="0" smtClean="0"/>
              <a:t>Keep statistics</a:t>
            </a:r>
            <a:r>
              <a:rPr lang="en-US" baseline="0" dirty="0" smtClean="0"/>
              <a:t> up to date for the best possible execution plan</a:t>
            </a:r>
          </a:p>
          <a:p>
            <a:endParaRPr lang="en-US" baseline="0" dirty="0" smtClean="0"/>
          </a:p>
          <a:p>
            <a:r>
              <a:rPr lang="en-US" baseline="0" dirty="0" smtClean="0"/>
              <a:t>Estimated execution plans are not stored in cache</a:t>
            </a:r>
            <a:endParaRPr lang="en-US" dirty="0"/>
          </a:p>
        </p:txBody>
      </p:sp>
      <p:sp>
        <p:nvSpPr>
          <p:cNvPr id="4" name="Slide Number Placeholder 3"/>
          <p:cNvSpPr>
            <a:spLocks noGrp="1"/>
          </p:cNvSpPr>
          <p:nvPr>
            <p:ph type="sldNum" sz="quarter" idx="10"/>
          </p:nvPr>
        </p:nvSpPr>
        <p:spPr/>
        <p:txBody>
          <a:bodyPr/>
          <a:lstStyle/>
          <a:p>
            <a:fld id="{945CDA96-2603-437F-B2A5-FC04821E9C5B}"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5CDA96-2603-437F-B2A5-FC04821E9C5B}"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B383AAD-769F-4814-96A3-9EE0B56ED03C}" type="datetimeFigureOut">
              <a:rPr lang="en-US" smtClean="0"/>
              <a:pPr/>
              <a:t>9/12/2017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0AB7E98-DDF8-4C9F-9C4B-7011792CF97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B383AAD-769F-4814-96A3-9EE0B56ED03C}" type="datetimeFigureOut">
              <a:rPr lang="en-US" smtClean="0"/>
              <a:pPr/>
              <a:t>9/12/2017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0AB7E98-DDF8-4C9F-9C4B-7011792CF9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B383AAD-769F-4814-96A3-9EE0B56ED03C}" type="datetimeFigureOut">
              <a:rPr lang="en-US" smtClean="0"/>
              <a:pPr/>
              <a:t>9/12/2017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0AB7E98-DDF8-4C9F-9C4B-7011792CF9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B383AAD-769F-4814-96A3-9EE0B56ED03C}" type="datetimeFigureOut">
              <a:rPr lang="en-US" smtClean="0"/>
              <a:pPr/>
              <a:t>9/12/2017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0AB7E98-DDF8-4C9F-9C4B-7011792CF978}"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B383AAD-769F-4814-96A3-9EE0B56ED03C}" type="datetimeFigureOut">
              <a:rPr lang="en-US" smtClean="0"/>
              <a:pPr/>
              <a:t>9/12/2017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0AB7E98-DDF8-4C9F-9C4B-7011792CF978}"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B383AAD-769F-4814-96A3-9EE0B56ED03C}" type="datetimeFigureOut">
              <a:rPr lang="en-US" smtClean="0"/>
              <a:pPr/>
              <a:t>9/12/2017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0AB7E98-DDF8-4C9F-9C4B-7011792CF978}"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B383AAD-769F-4814-96A3-9EE0B56ED03C}" type="datetimeFigureOut">
              <a:rPr lang="en-US" smtClean="0"/>
              <a:pPr/>
              <a:t>9/12/2017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0AB7E98-DDF8-4C9F-9C4B-7011792CF9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B383AAD-769F-4814-96A3-9EE0B56ED03C}" type="datetimeFigureOut">
              <a:rPr lang="en-US" smtClean="0"/>
              <a:pPr/>
              <a:t>9/12/2017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0AB7E98-DDF8-4C9F-9C4B-7011792CF978}"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B383AAD-769F-4814-96A3-9EE0B56ED03C}" type="datetimeFigureOut">
              <a:rPr lang="en-US" smtClean="0"/>
              <a:pPr/>
              <a:t>9/12/2017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0AB7E98-DDF8-4C9F-9C4B-7011792CF9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B383AAD-769F-4814-96A3-9EE0B56ED03C}" type="datetimeFigureOut">
              <a:rPr lang="en-US" smtClean="0"/>
              <a:pPr/>
              <a:t>9/12/2017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0AB7E98-DDF8-4C9F-9C4B-7011792CF9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B383AAD-769F-4814-96A3-9EE0B56ED03C}" type="datetimeFigureOut">
              <a:rPr lang="en-US" smtClean="0"/>
              <a:pPr/>
              <a:t>9/12/2017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0AB7E98-DDF8-4C9F-9C4B-7011792CF978}"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B383AAD-769F-4814-96A3-9EE0B56ED03C}" type="datetimeFigureOut">
              <a:rPr lang="en-US" smtClean="0"/>
              <a:pPr/>
              <a:t>9/12/2017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0AB7E98-DDF8-4C9F-9C4B-7011792CF97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gif"/><Relationship Id="rId7"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gif"/><Relationship Id="rId5" Type="http://schemas.openxmlformats.org/officeDocument/2006/relationships/image" Target="../media/image29.gif"/><Relationship Id="rId4" Type="http://schemas.openxmlformats.org/officeDocument/2006/relationships/image" Target="../media/image28.gif"/></Relationships>
</file>

<file path=ppt/slides/_rels/slide1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gif"/><Relationship Id="rId7"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gif"/><Relationship Id="rId4" Type="http://schemas.openxmlformats.org/officeDocument/2006/relationships/image" Target="../media/image35.gif"/></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26.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hyperlink" Target="http://www.sql-server-performance.com/" TargetMode="External"/><Relationship Id="rId7" Type="http://schemas.openxmlformats.org/officeDocument/2006/relationships/hyperlink" Target="http://sqlblog.com/blogs/paul_white/archive/2013/04/17/40596.asp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scarydba.com/" TargetMode="External"/><Relationship Id="rId5" Type="http://schemas.openxmlformats.org/officeDocument/2006/relationships/hyperlink" Target="http://sqlblog.com/blogs/paul_white/archive/2013/03/08/execution-plan-analysis-the-mystery-work-table.aspx" TargetMode="External"/><Relationship Id="rId4" Type="http://schemas.openxmlformats.org/officeDocument/2006/relationships/hyperlink" Target="https://msdn.microsoft.com/en-us/library/ms191158.aspx"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simple-talk.com/sql/learn-sql-server/understanding-and-using-parallelism-in-sql-server/" TargetMode="External"/><Relationship Id="rId7" Type="http://schemas.openxmlformats.org/officeDocument/2006/relationships/image" Target="../media/image6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hyperlink" Target="https://msdn.microsoft.com/en-us/library/ms191158.aspx" TargetMode="External"/><Relationship Id="rId4" Type="http://schemas.openxmlformats.org/officeDocument/2006/relationships/hyperlink" Target="http://www.brentozar.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09600"/>
            <a:ext cx="8610600" cy="2301240"/>
          </a:xfrm>
        </p:spPr>
        <p:txBody>
          <a:bodyPr>
            <a:normAutofit/>
          </a:bodyPr>
          <a:lstStyle/>
          <a:p>
            <a:r>
              <a:rPr lang="en-US" dirty="0" smtClean="0"/>
              <a:t>SQL Server Execution Plans: </a:t>
            </a:r>
            <a:r>
              <a:rPr lang="en-US" sz="3100" dirty="0" smtClean="0"/>
              <a:t>How to use them to find performance bottlenecks </a:t>
            </a:r>
            <a:endParaRPr lang="en-US" sz="3100" dirty="0"/>
          </a:p>
        </p:txBody>
      </p:sp>
      <p:sp>
        <p:nvSpPr>
          <p:cNvPr id="3" name="Subtitle 2"/>
          <p:cNvSpPr>
            <a:spLocks noGrp="1"/>
          </p:cNvSpPr>
          <p:nvPr>
            <p:ph type="subTitle" idx="1"/>
          </p:nvPr>
        </p:nvSpPr>
        <p:spPr>
          <a:xfrm>
            <a:off x="990600" y="3276600"/>
            <a:ext cx="7772400" cy="1199704"/>
          </a:xfrm>
        </p:spPr>
        <p:txBody>
          <a:bodyPr>
            <a:normAutofit fontScale="70000" lnSpcReduction="20000"/>
          </a:bodyPr>
          <a:lstStyle/>
          <a:p>
            <a:r>
              <a:rPr lang="en-US" dirty="0" smtClean="0"/>
              <a:t>Dave Bland</a:t>
            </a:r>
          </a:p>
          <a:p>
            <a:endParaRPr lang="en-US" dirty="0" smtClean="0"/>
          </a:p>
          <a:p>
            <a:r>
              <a:rPr lang="en-US" dirty="0" smtClean="0"/>
              <a:t>LinkedIn</a:t>
            </a:r>
          </a:p>
          <a:p>
            <a:r>
              <a:rPr lang="en-US" dirty="0" smtClean="0"/>
              <a:t>Daveb8782@gmail.com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458200" cy="5092891"/>
          </a:xfrm>
        </p:spPr>
        <p:txBody>
          <a:bodyPr>
            <a:normAutofit/>
          </a:bodyPr>
          <a:lstStyle/>
          <a:p>
            <a:r>
              <a:rPr lang="en-US" dirty="0" smtClean="0"/>
              <a:t>A Hash is created for the incoming query</a:t>
            </a:r>
          </a:p>
          <a:p>
            <a:r>
              <a:rPr lang="en-US" dirty="0" smtClean="0"/>
              <a:t>What flushes a plan from Cache</a:t>
            </a:r>
          </a:p>
          <a:p>
            <a:pPr lvl="1"/>
            <a:r>
              <a:rPr lang="en-US" sz="2500" dirty="0" smtClean="0"/>
              <a:t>Not enough memory</a:t>
            </a:r>
          </a:p>
          <a:p>
            <a:pPr lvl="1"/>
            <a:r>
              <a:rPr lang="en-US" sz="2500" dirty="0" smtClean="0"/>
              <a:t>DBCC FREEPROCCACHE</a:t>
            </a:r>
          </a:p>
          <a:p>
            <a:pPr lvl="1"/>
            <a:r>
              <a:rPr lang="en-US" sz="2500" dirty="0" smtClean="0"/>
              <a:t>Schema Changes to referenced objects</a:t>
            </a:r>
          </a:p>
          <a:p>
            <a:pPr lvl="1"/>
            <a:r>
              <a:rPr lang="en-US" sz="2500" dirty="0" smtClean="0"/>
              <a:t>Statistics used by the plan are updated</a:t>
            </a:r>
          </a:p>
          <a:p>
            <a:pPr lvl="1"/>
            <a:r>
              <a:rPr lang="en-US" sz="2500" dirty="0" smtClean="0"/>
              <a:t>Changes made to the stored procedure</a:t>
            </a:r>
          </a:p>
          <a:p>
            <a:pPr lvl="1"/>
            <a:endParaRPr lang="en-US" sz="2500" dirty="0" smtClean="0"/>
          </a:p>
        </p:txBody>
      </p:sp>
      <p:sp>
        <p:nvSpPr>
          <p:cNvPr id="3" name="Title 2"/>
          <p:cNvSpPr>
            <a:spLocks noGrp="1"/>
          </p:cNvSpPr>
          <p:nvPr>
            <p:ph type="title"/>
          </p:nvPr>
        </p:nvSpPr>
        <p:spPr>
          <a:xfrm>
            <a:off x="457200" y="0"/>
            <a:ext cx="8229600" cy="1066800"/>
          </a:xfrm>
        </p:spPr>
        <p:txBody>
          <a:bodyPr/>
          <a:lstStyle/>
          <a:p>
            <a:r>
              <a:rPr lang="en-US" dirty="0" smtClean="0"/>
              <a:t>Plan Reuse</a:t>
            </a:r>
            <a:endParaRPr lang="en-US" dirty="0"/>
          </a:p>
        </p:txBody>
      </p:sp>
      <p:pic>
        <p:nvPicPr>
          <p:cNvPr id="4" name="Picture 3" descr="2000px-Recycle001_svg.png"/>
          <p:cNvPicPr>
            <a:picLocks noChangeAspect="1"/>
          </p:cNvPicPr>
          <p:nvPr/>
        </p:nvPicPr>
        <p:blipFill>
          <a:blip r:embed="rId3" cstate="print"/>
          <a:stretch>
            <a:fillRect/>
          </a:stretch>
        </p:blipFill>
        <p:spPr>
          <a:xfrm>
            <a:off x="7772400" y="304800"/>
            <a:ext cx="903456" cy="852411"/>
          </a:xfrm>
          <a:prstGeom prst="rect">
            <a:avLst/>
          </a:prstGeom>
        </p:spPr>
      </p:pic>
      <p:pic>
        <p:nvPicPr>
          <p:cNvPr id="5" name="Picture 4" descr="PlanSteps.JPG"/>
          <p:cNvPicPr>
            <a:picLocks noChangeAspect="1"/>
          </p:cNvPicPr>
          <p:nvPr/>
        </p:nvPicPr>
        <p:blipFill>
          <a:blip r:embed="rId4" cstate="print"/>
          <a:stretch>
            <a:fillRect/>
          </a:stretch>
        </p:blipFill>
        <p:spPr>
          <a:xfrm>
            <a:off x="3657600" y="4637388"/>
            <a:ext cx="5334000" cy="214441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lstStyle/>
          <a:p>
            <a:r>
              <a:rPr lang="en-US" dirty="0" smtClean="0"/>
              <a:t>First Look at Execution Plan</a:t>
            </a:r>
            <a:endParaRPr lang="en-US" dirty="0"/>
          </a:p>
        </p:txBody>
      </p:sp>
      <p:pic>
        <p:nvPicPr>
          <p:cNvPr id="4" name="Picture 3" descr="FirstLook.JPG"/>
          <p:cNvPicPr>
            <a:picLocks noChangeAspect="1"/>
          </p:cNvPicPr>
          <p:nvPr/>
        </p:nvPicPr>
        <p:blipFill>
          <a:blip r:embed="rId3" cstate="print"/>
          <a:stretch>
            <a:fillRect/>
          </a:stretch>
        </p:blipFill>
        <p:spPr>
          <a:xfrm>
            <a:off x="838200" y="1066799"/>
            <a:ext cx="7696200" cy="3188881"/>
          </a:xfrm>
          <a:prstGeom prst="rect">
            <a:avLst/>
          </a:prstGeom>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419600"/>
            <a:ext cx="2743200" cy="1911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4419600"/>
            <a:ext cx="8001000" cy="1911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pUpProperties.JPG"/>
          <p:cNvPicPr>
            <a:picLocks noGrp="1" noChangeAspect="1"/>
          </p:cNvPicPr>
          <p:nvPr>
            <p:ph idx="1"/>
          </p:nvPr>
        </p:nvPicPr>
        <p:blipFill>
          <a:blip r:embed="rId3" cstate="print"/>
          <a:stretch>
            <a:fillRect/>
          </a:stretch>
        </p:blipFill>
        <p:spPr>
          <a:xfrm>
            <a:off x="4572000" y="1524000"/>
            <a:ext cx="4038600" cy="4572000"/>
          </a:xfrm>
          <a:effectLst>
            <a:glow rad="228600">
              <a:schemeClr val="accent4">
                <a:satMod val="175000"/>
                <a:alpha val="40000"/>
              </a:schemeClr>
            </a:glow>
          </a:effectLst>
        </p:spPr>
      </p:pic>
      <p:sp>
        <p:nvSpPr>
          <p:cNvPr id="3" name="Title 2"/>
          <p:cNvSpPr>
            <a:spLocks noGrp="1"/>
          </p:cNvSpPr>
          <p:nvPr>
            <p:ph type="title"/>
          </p:nvPr>
        </p:nvSpPr>
        <p:spPr/>
        <p:txBody>
          <a:bodyPr/>
          <a:lstStyle/>
          <a:p>
            <a:r>
              <a:rPr lang="en-US" dirty="0" smtClean="0"/>
              <a:t>ToolTip </a:t>
            </a:r>
            <a:r>
              <a:rPr lang="en-US" dirty="0" err="1" smtClean="0"/>
              <a:t>Popups</a:t>
            </a:r>
            <a:endParaRPr lang="en-US" dirty="0"/>
          </a:p>
        </p:txBody>
      </p:sp>
      <p:sp>
        <p:nvSpPr>
          <p:cNvPr id="5" name="TextBox 4"/>
          <p:cNvSpPr txBox="1"/>
          <p:nvPr/>
        </p:nvSpPr>
        <p:spPr>
          <a:xfrm>
            <a:off x="228600" y="1371600"/>
            <a:ext cx="4572000" cy="2654573"/>
          </a:xfrm>
          <a:prstGeom prst="rect">
            <a:avLst/>
          </a:prstGeom>
          <a:noFill/>
        </p:spPr>
        <p:txBody>
          <a:bodyPr wrap="square" rtlCol="0">
            <a:spAutoFit/>
          </a:bodyPr>
          <a:lstStyle/>
          <a:p>
            <a:pPr>
              <a:lnSpc>
                <a:spcPct val="150000"/>
              </a:lnSpc>
              <a:buFont typeface="Arial" pitchFamily="34" charset="0"/>
              <a:buChar char="•"/>
            </a:pPr>
            <a:r>
              <a:rPr lang="en-US" sz="2700" dirty="0" smtClean="0"/>
              <a:t>Used for comparative 	purposes</a:t>
            </a:r>
          </a:p>
          <a:p>
            <a:pPr>
              <a:lnSpc>
                <a:spcPct val="150000"/>
              </a:lnSpc>
              <a:buFont typeface="Arial" pitchFamily="34" charset="0"/>
              <a:buChar char="•"/>
            </a:pPr>
            <a:r>
              <a:rPr lang="en-US" sz="2700" dirty="0" smtClean="0"/>
              <a:t>Float cursor over icon</a:t>
            </a:r>
          </a:p>
          <a:p>
            <a:pPr>
              <a:buFont typeface="Arial" pitchFamily="34" charset="0"/>
              <a:buChar char="•"/>
            </a:pPr>
            <a:endParaRPr lang="en-US" sz="2700" dirty="0" smtClean="0"/>
          </a:p>
          <a:p>
            <a:pPr>
              <a:buFont typeface="Arial" pitchFamily="34" charset="0"/>
              <a:buChar char="•"/>
            </a:pPr>
            <a:endParaRPr lang="en-US" dirty="0"/>
          </a:p>
        </p:txBody>
      </p:sp>
      <p:pic>
        <p:nvPicPr>
          <p:cNvPr id="6" name="Picture 5" descr="ToolTop.JPG"/>
          <p:cNvPicPr>
            <a:picLocks noChangeAspect="1"/>
          </p:cNvPicPr>
          <p:nvPr/>
        </p:nvPicPr>
        <p:blipFill>
          <a:blip r:embed="rId4" cstate="print"/>
          <a:stretch>
            <a:fillRect/>
          </a:stretch>
        </p:blipFill>
        <p:spPr>
          <a:xfrm>
            <a:off x="762000" y="4114800"/>
            <a:ext cx="2971800" cy="2555369"/>
          </a:xfrm>
          <a:prstGeom prst="rect">
            <a:avLst/>
          </a:prstGeom>
          <a:effectLst>
            <a:glow rad="228600">
              <a:schemeClr val="accent4">
                <a:satMod val="175000"/>
                <a:alpha val="40000"/>
              </a:schemeClr>
            </a:glo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lstStyle/>
          <a:p>
            <a:r>
              <a:rPr lang="en-US" dirty="0" smtClean="0"/>
              <a:t>Index Scan </a:t>
            </a:r>
            <a:r>
              <a:rPr lang="en-US" dirty="0" err="1" smtClean="0"/>
              <a:t>vs</a:t>
            </a:r>
            <a:r>
              <a:rPr lang="en-US" dirty="0" smtClean="0"/>
              <a:t> Index Seek</a:t>
            </a:r>
          </a:p>
          <a:p>
            <a:endParaRPr lang="en-US" dirty="0" smtClean="0"/>
          </a:p>
          <a:p>
            <a:endParaRPr lang="en-US" dirty="0" smtClean="0"/>
          </a:p>
          <a:p>
            <a:endParaRPr lang="en-US" dirty="0" smtClean="0"/>
          </a:p>
          <a:p>
            <a:pPr>
              <a:buNone/>
            </a:pPr>
            <a:endParaRPr lang="en-US" dirty="0" smtClean="0"/>
          </a:p>
          <a:p>
            <a:endParaRPr lang="en-US" dirty="0" smtClean="0"/>
          </a:p>
          <a:p>
            <a:pPr lvl="1"/>
            <a:endParaRPr lang="en-US" dirty="0"/>
          </a:p>
        </p:txBody>
      </p:sp>
      <p:sp>
        <p:nvSpPr>
          <p:cNvPr id="3" name="Title 2"/>
          <p:cNvSpPr>
            <a:spLocks noGrp="1"/>
          </p:cNvSpPr>
          <p:nvPr>
            <p:ph type="title"/>
          </p:nvPr>
        </p:nvSpPr>
        <p:spPr>
          <a:xfrm>
            <a:off x="457200" y="274638"/>
            <a:ext cx="8229600" cy="792162"/>
          </a:xfrm>
        </p:spPr>
        <p:txBody>
          <a:bodyPr/>
          <a:lstStyle/>
          <a:p>
            <a:r>
              <a:rPr lang="en-US" dirty="0" smtClean="0"/>
              <a:t>Seeks </a:t>
            </a:r>
            <a:r>
              <a:rPr lang="en-US" dirty="0" err="1" smtClean="0"/>
              <a:t>vs</a:t>
            </a:r>
            <a:r>
              <a:rPr lang="en-US" dirty="0" smtClean="0"/>
              <a:t> Scans</a:t>
            </a:r>
            <a:endParaRPr lang="en-US" dirty="0"/>
          </a:p>
        </p:txBody>
      </p:sp>
      <p:pic>
        <p:nvPicPr>
          <p:cNvPr id="4" name="Picture 3" descr="IndexScan.gif"/>
          <p:cNvPicPr>
            <a:picLocks noChangeAspect="1"/>
          </p:cNvPicPr>
          <p:nvPr/>
        </p:nvPicPr>
        <p:blipFill>
          <a:blip r:embed="rId3" cstate="print"/>
          <a:stretch>
            <a:fillRect/>
          </a:stretch>
        </p:blipFill>
        <p:spPr>
          <a:xfrm>
            <a:off x="944880" y="1600200"/>
            <a:ext cx="1036320" cy="1036320"/>
          </a:xfrm>
          <a:prstGeom prst="rect">
            <a:avLst/>
          </a:prstGeom>
        </p:spPr>
      </p:pic>
      <p:pic>
        <p:nvPicPr>
          <p:cNvPr id="5" name="Picture 4" descr="IndexSeek.gif"/>
          <p:cNvPicPr>
            <a:picLocks noChangeAspect="1"/>
          </p:cNvPicPr>
          <p:nvPr/>
        </p:nvPicPr>
        <p:blipFill>
          <a:blip r:embed="rId4" cstate="print"/>
          <a:stretch>
            <a:fillRect/>
          </a:stretch>
        </p:blipFill>
        <p:spPr>
          <a:xfrm>
            <a:off x="5532120" y="1554480"/>
            <a:ext cx="1082040" cy="1082040"/>
          </a:xfrm>
          <a:prstGeom prst="rect">
            <a:avLst/>
          </a:prstGeom>
        </p:spPr>
      </p:pic>
      <p:pic>
        <p:nvPicPr>
          <p:cNvPr id="6" name="Picture 5" descr="ClusteredIndexScan.gif"/>
          <p:cNvPicPr>
            <a:picLocks noChangeAspect="1"/>
          </p:cNvPicPr>
          <p:nvPr/>
        </p:nvPicPr>
        <p:blipFill>
          <a:blip r:embed="rId5" cstate="print"/>
          <a:stretch>
            <a:fillRect/>
          </a:stretch>
        </p:blipFill>
        <p:spPr>
          <a:xfrm>
            <a:off x="6858000" y="1524000"/>
            <a:ext cx="1112520" cy="1112520"/>
          </a:xfrm>
          <a:prstGeom prst="rect">
            <a:avLst/>
          </a:prstGeom>
        </p:spPr>
      </p:pic>
      <p:pic>
        <p:nvPicPr>
          <p:cNvPr id="7" name="Picture 6" descr="ClusteredIndexSeek.gif"/>
          <p:cNvPicPr>
            <a:picLocks noChangeAspect="1"/>
          </p:cNvPicPr>
          <p:nvPr/>
        </p:nvPicPr>
        <p:blipFill>
          <a:blip r:embed="rId6" cstate="print"/>
          <a:stretch>
            <a:fillRect/>
          </a:stretch>
        </p:blipFill>
        <p:spPr>
          <a:xfrm>
            <a:off x="2209800" y="1600200"/>
            <a:ext cx="1036320" cy="1036320"/>
          </a:xfrm>
          <a:prstGeom prst="rect">
            <a:avLst/>
          </a:prstGeom>
        </p:spPr>
      </p:pic>
      <p:pic>
        <p:nvPicPr>
          <p:cNvPr id="10" name="Picture 9" descr="IndexScanTT.JPG"/>
          <p:cNvPicPr>
            <a:picLocks noChangeAspect="1"/>
          </p:cNvPicPr>
          <p:nvPr/>
        </p:nvPicPr>
        <p:blipFill>
          <a:blip r:embed="rId7" cstate="print"/>
          <a:stretch>
            <a:fillRect/>
          </a:stretch>
        </p:blipFill>
        <p:spPr>
          <a:xfrm>
            <a:off x="304800" y="3358277"/>
            <a:ext cx="2560787" cy="2514600"/>
          </a:xfrm>
          <a:prstGeom prst="rect">
            <a:avLst/>
          </a:prstGeom>
        </p:spPr>
      </p:pic>
      <p:pic>
        <p:nvPicPr>
          <p:cNvPr id="13" name="Picture 12" descr="IndexSeekTT.JPG"/>
          <p:cNvPicPr>
            <a:picLocks noChangeAspect="1"/>
          </p:cNvPicPr>
          <p:nvPr/>
        </p:nvPicPr>
        <p:blipFill>
          <a:blip r:embed="rId8" cstate="print"/>
          <a:stretch>
            <a:fillRect/>
          </a:stretch>
        </p:blipFill>
        <p:spPr>
          <a:xfrm>
            <a:off x="6248400" y="3439922"/>
            <a:ext cx="2590800" cy="2506058"/>
          </a:xfrm>
          <a:prstGeom prst="rect">
            <a:avLst/>
          </a:prstGeom>
        </p:spPr>
      </p:pic>
      <p:sp>
        <p:nvSpPr>
          <p:cNvPr id="11" name="TextBox 10"/>
          <p:cNvSpPr txBox="1"/>
          <p:nvPr/>
        </p:nvSpPr>
        <p:spPr>
          <a:xfrm>
            <a:off x="2971800" y="3093764"/>
            <a:ext cx="3124200" cy="3416320"/>
          </a:xfrm>
          <a:prstGeom prst="rect">
            <a:avLst/>
          </a:prstGeom>
          <a:noFill/>
        </p:spPr>
        <p:txBody>
          <a:bodyPr wrap="square" rtlCol="0">
            <a:spAutoFit/>
          </a:bodyPr>
          <a:lstStyle/>
          <a:p>
            <a:pPr>
              <a:lnSpc>
                <a:spcPct val="150000"/>
              </a:lnSpc>
              <a:buFont typeface="Arial" pitchFamily="34" charset="0"/>
              <a:buChar char="•"/>
            </a:pPr>
            <a:r>
              <a:rPr lang="en-US" dirty="0" smtClean="0"/>
              <a:t>Scan searches data pages</a:t>
            </a:r>
          </a:p>
          <a:p>
            <a:pPr>
              <a:lnSpc>
                <a:spcPct val="150000"/>
              </a:lnSpc>
              <a:buFont typeface="Arial" pitchFamily="34" charset="0"/>
              <a:buChar char="•"/>
            </a:pPr>
            <a:r>
              <a:rPr lang="en-US" dirty="0" smtClean="0"/>
              <a:t>Seek is preferred for     	highly selective 	queries</a:t>
            </a:r>
          </a:p>
          <a:p>
            <a:pPr>
              <a:lnSpc>
                <a:spcPct val="150000"/>
              </a:lnSpc>
              <a:buFont typeface="Arial" pitchFamily="34" charset="0"/>
              <a:buChar char="•"/>
            </a:pPr>
            <a:r>
              <a:rPr lang="en-US" dirty="0" smtClean="0"/>
              <a:t>If scan, check for index 		or a useful index</a:t>
            </a:r>
          </a:p>
          <a:p>
            <a:pPr>
              <a:lnSpc>
                <a:spcPct val="150000"/>
              </a:lnSpc>
              <a:buFont typeface="Arial" pitchFamily="34" charset="0"/>
              <a:buChar char="•"/>
            </a:pPr>
            <a:r>
              <a:rPr lang="en-US" dirty="0"/>
              <a:t>WHERE </a:t>
            </a:r>
            <a:r>
              <a:rPr lang="en-US" dirty="0" err="1"/>
              <a:t>lastname</a:t>
            </a:r>
            <a:r>
              <a:rPr lang="en-US" dirty="0"/>
              <a:t> LIKE </a:t>
            </a:r>
            <a:r>
              <a:rPr lang="en-US" dirty="0" smtClean="0"/>
              <a:t>			'%</a:t>
            </a:r>
            <a:r>
              <a:rPr lang="en-US" dirty="0"/>
              <a:t>smit%'</a:t>
            </a:r>
          </a:p>
        </p:txBody>
      </p:sp>
      <p:sp>
        <p:nvSpPr>
          <p:cNvPr id="8" name="TextBox 7"/>
          <p:cNvSpPr txBox="1"/>
          <p:nvPr/>
        </p:nvSpPr>
        <p:spPr>
          <a:xfrm>
            <a:off x="6553200" y="6172200"/>
            <a:ext cx="2286000" cy="369332"/>
          </a:xfrm>
          <a:prstGeom prst="rect">
            <a:avLst/>
          </a:prstGeom>
          <a:noFill/>
        </p:spPr>
        <p:txBody>
          <a:bodyPr wrap="square" rtlCol="0">
            <a:spAutoFit/>
          </a:bodyPr>
          <a:lstStyle/>
          <a:p>
            <a:r>
              <a:rPr lang="en-US" dirty="0" smtClean="0"/>
              <a:t>Demo #3\3A</a:t>
            </a:r>
            <a:endParaRPr lang="en-US" dirty="0"/>
          </a:p>
        </p:txBody>
      </p:sp>
      <p:sp>
        <p:nvSpPr>
          <p:cNvPr id="9" name="TextBox 8"/>
          <p:cNvSpPr txBox="1"/>
          <p:nvPr/>
        </p:nvSpPr>
        <p:spPr>
          <a:xfrm>
            <a:off x="944881" y="2710934"/>
            <a:ext cx="2301240" cy="369332"/>
          </a:xfrm>
          <a:prstGeom prst="rect">
            <a:avLst/>
          </a:prstGeom>
          <a:noFill/>
        </p:spPr>
        <p:txBody>
          <a:bodyPr wrap="square" rtlCol="0">
            <a:spAutoFit/>
          </a:bodyPr>
          <a:lstStyle/>
          <a:p>
            <a:pPr algn="ctr"/>
            <a:r>
              <a:rPr lang="en-US" dirty="0" smtClean="0"/>
              <a:t>Scan</a:t>
            </a:r>
            <a:endParaRPr lang="en-US" dirty="0"/>
          </a:p>
        </p:txBody>
      </p:sp>
      <p:sp>
        <p:nvSpPr>
          <p:cNvPr id="14" name="TextBox 13"/>
          <p:cNvSpPr txBox="1"/>
          <p:nvPr/>
        </p:nvSpPr>
        <p:spPr>
          <a:xfrm>
            <a:off x="5501640" y="2710934"/>
            <a:ext cx="2468880" cy="369332"/>
          </a:xfrm>
          <a:prstGeom prst="rect">
            <a:avLst/>
          </a:prstGeom>
          <a:noFill/>
        </p:spPr>
        <p:txBody>
          <a:bodyPr wrap="square" rtlCol="0">
            <a:spAutoFit/>
          </a:bodyPr>
          <a:lstStyle/>
          <a:p>
            <a:pPr algn="ctr"/>
            <a:r>
              <a:rPr lang="en-US" dirty="0" smtClean="0"/>
              <a:t>Seek</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ableScan.gif"/>
          <p:cNvPicPr>
            <a:picLocks noGrp="1" noChangeAspect="1"/>
          </p:cNvPicPr>
          <p:nvPr>
            <p:ph idx="1"/>
          </p:nvPr>
        </p:nvPicPr>
        <p:blipFill>
          <a:blip r:embed="rId3" cstate="print"/>
          <a:stretch>
            <a:fillRect/>
          </a:stretch>
        </p:blipFill>
        <p:spPr>
          <a:xfrm>
            <a:off x="6705600" y="228600"/>
            <a:ext cx="1026001" cy="1026001"/>
          </a:xfrm>
        </p:spPr>
      </p:pic>
      <p:sp>
        <p:nvSpPr>
          <p:cNvPr id="3" name="Title 2"/>
          <p:cNvSpPr>
            <a:spLocks noGrp="1"/>
          </p:cNvSpPr>
          <p:nvPr>
            <p:ph type="title"/>
          </p:nvPr>
        </p:nvSpPr>
        <p:spPr/>
        <p:txBody>
          <a:bodyPr/>
          <a:lstStyle/>
          <a:p>
            <a:r>
              <a:rPr lang="en-US" dirty="0" smtClean="0"/>
              <a:t>Table Scan</a:t>
            </a:r>
            <a:endParaRPr lang="en-US" dirty="0"/>
          </a:p>
        </p:txBody>
      </p:sp>
      <p:sp>
        <p:nvSpPr>
          <p:cNvPr id="6" name="Content Placeholder 1"/>
          <p:cNvSpPr txBox="1">
            <a:spLocks/>
          </p:cNvSpPr>
          <p:nvPr/>
        </p:nvSpPr>
        <p:spPr>
          <a:xfrm>
            <a:off x="457200" y="1481328"/>
            <a:ext cx="8229600" cy="4525963"/>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1"/>
          <p:cNvSpPr txBox="1">
            <a:spLocks/>
          </p:cNvSpPr>
          <p:nvPr/>
        </p:nvSpPr>
        <p:spPr>
          <a:xfrm>
            <a:off x="609600" y="1371600"/>
            <a:ext cx="8229600" cy="4788091"/>
          </a:xfrm>
          <a:prstGeom prst="rect">
            <a:avLst/>
          </a:prstGeom>
        </p:spPr>
        <p:txBody>
          <a:bodyPr vert="horz">
            <a:normAutofit/>
          </a:bodyPr>
          <a:lstStyle/>
          <a:p>
            <a:pPr marL="365760" marR="0" lvl="0" indent="-256032" algn="l" defTabSz="914400" rtl="0" eaLnBrk="1" fontAlgn="auto" latinLnBrk="0" hangingPunct="1">
              <a:lnSpc>
                <a:spcPct val="150000"/>
              </a:lnSpc>
              <a:spcBef>
                <a:spcPts val="400"/>
              </a:spcBef>
              <a:spcAft>
                <a:spcPts val="0"/>
              </a:spcAft>
              <a:buClr>
                <a:schemeClr val="accent1"/>
              </a:buClr>
              <a:buSzPct val="68000"/>
              <a:buFont typeface="Wingdings 3"/>
              <a:buChar char=""/>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Usually considered less</a:t>
            </a:r>
            <a:r>
              <a:rPr kumimoji="0" lang="en-US" sz="2700" b="0" i="0" u="none" strike="noStrike" kern="1200" cap="none" spc="0" normalizeH="0" noProof="0" dirty="0" smtClean="0">
                <a:ln>
                  <a:noFill/>
                </a:ln>
                <a:solidFill>
                  <a:schemeClr val="tx1"/>
                </a:solidFill>
                <a:effectLst/>
                <a:uLnTx/>
                <a:uFillTx/>
                <a:latin typeface="+mn-lt"/>
                <a:ea typeface="+mn-ea"/>
                <a:cs typeface="+mn-cs"/>
              </a:rPr>
              <a:t> than optimal</a:t>
            </a:r>
          </a:p>
          <a:p>
            <a:pPr marL="365760" marR="0" lvl="0" indent="-256032" algn="l" defTabSz="914400" rtl="0" eaLnBrk="1" fontAlgn="auto" latinLnBrk="0" hangingPunct="1">
              <a:lnSpc>
                <a:spcPct val="150000"/>
              </a:lnSpc>
              <a:spcBef>
                <a:spcPts val="400"/>
              </a:spcBef>
              <a:spcAft>
                <a:spcPts val="0"/>
              </a:spcAft>
              <a:buClr>
                <a:schemeClr val="accent1"/>
              </a:buClr>
              <a:buSzPct val="68000"/>
              <a:buFont typeface="Wingdings 3"/>
              <a:buChar char=""/>
              <a:tabLst/>
              <a:defRPr/>
            </a:pPr>
            <a:r>
              <a:rPr lang="en-US" sz="2700" dirty="0" smtClean="0"/>
              <a:t>Can happen if there are not any useful indexes</a:t>
            </a:r>
            <a:endParaRPr kumimoji="0" lang="en-US" sz="2700" b="0" i="0" u="none" strike="noStrike" kern="1200" cap="none" spc="0" normalizeH="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50000"/>
              </a:lnSpc>
              <a:spcBef>
                <a:spcPts val="400"/>
              </a:spcBef>
              <a:spcAft>
                <a:spcPts val="0"/>
              </a:spcAft>
              <a:buClr>
                <a:schemeClr val="accent1"/>
              </a:buClr>
              <a:buSzPct val="68000"/>
              <a:buFont typeface="Wingdings 3"/>
              <a:buChar char=""/>
              <a:tabLst/>
              <a:defRPr/>
            </a:pPr>
            <a:r>
              <a:rPr lang="en-US" sz="2700" baseline="0" dirty="0" smtClean="0"/>
              <a:t>If table</a:t>
            </a:r>
            <a:r>
              <a:rPr lang="en-US" sz="2700" dirty="0" smtClean="0"/>
              <a:t> is very small may not be an issue</a:t>
            </a: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50000"/>
              </a:lnSpc>
              <a:spcBef>
                <a:spcPts val="400"/>
              </a:spcBef>
              <a:spcAft>
                <a:spcPts val="0"/>
              </a:spcAft>
              <a:buClr>
                <a:schemeClr val="accent1"/>
              </a:buClr>
              <a:buSzPct val="68000"/>
              <a:buFont typeface="Wingdings 3"/>
              <a:buChar char=""/>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If expecting an</a:t>
            </a:r>
            <a:r>
              <a:rPr kumimoji="0" lang="en-US" sz="2700" b="0" i="0" u="none" strike="noStrike" kern="1200" cap="none" spc="0" normalizeH="0" noProof="0" dirty="0" smtClean="0">
                <a:ln>
                  <a:noFill/>
                </a:ln>
                <a:solidFill>
                  <a:schemeClr val="tx1"/>
                </a:solidFill>
                <a:effectLst/>
                <a:uLnTx/>
                <a:uFillTx/>
                <a:latin typeface="+mn-lt"/>
                <a:ea typeface="+mn-ea"/>
                <a:cs typeface="+mn-cs"/>
              </a:rPr>
              <a:t> Index Seek and not getting it:</a:t>
            </a:r>
          </a:p>
          <a:p>
            <a:pPr marL="822960" lvl="1" indent="-256032">
              <a:lnSpc>
                <a:spcPct val="150000"/>
              </a:lnSpc>
              <a:spcBef>
                <a:spcPts val="400"/>
              </a:spcBef>
              <a:buClr>
                <a:schemeClr val="accent1"/>
              </a:buClr>
              <a:buSzPct val="68000"/>
              <a:buFont typeface="Wingdings 3"/>
              <a:buChar char=""/>
            </a:pPr>
            <a:r>
              <a:rPr lang="en-US" sz="2300" dirty="0" smtClean="0"/>
              <a:t>Update statistics</a:t>
            </a:r>
          </a:p>
          <a:p>
            <a:pPr marL="822960" lvl="1" indent="-256032">
              <a:lnSpc>
                <a:spcPct val="150000"/>
              </a:lnSpc>
              <a:spcBef>
                <a:spcPts val="400"/>
              </a:spcBef>
              <a:buClr>
                <a:schemeClr val="accent1"/>
              </a:buClr>
              <a:buSzPct val="68000"/>
              <a:buFont typeface="Wingdings 3"/>
              <a:buChar char=""/>
            </a:pPr>
            <a:r>
              <a:rPr lang="en-US" sz="2300" dirty="0" smtClean="0"/>
              <a:t>Rebuild indexes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ashMatch.gif"/>
          <p:cNvPicPr>
            <a:picLocks noGrp="1" noChangeAspect="1"/>
          </p:cNvPicPr>
          <p:nvPr>
            <p:ph idx="1"/>
          </p:nvPr>
        </p:nvPicPr>
        <p:blipFill>
          <a:blip r:embed="rId3" cstate="print"/>
          <a:stretch>
            <a:fillRect/>
          </a:stretch>
        </p:blipFill>
        <p:spPr>
          <a:xfrm>
            <a:off x="7086600" y="1676400"/>
            <a:ext cx="1005840" cy="1005840"/>
          </a:xfrm>
        </p:spPr>
      </p:pic>
      <p:sp>
        <p:nvSpPr>
          <p:cNvPr id="3" name="Title 2"/>
          <p:cNvSpPr>
            <a:spLocks noGrp="1"/>
          </p:cNvSpPr>
          <p:nvPr>
            <p:ph type="title"/>
          </p:nvPr>
        </p:nvSpPr>
        <p:spPr>
          <a:xfrm>
            <a:off x="441960" y="255032"/>
            <a:ext cx="8229600" cy="1143000"/>
          </a:xfrm>
        </p:spPr>
        <p:txBody>
          <a:bodyPr/>
          <a:lstStyle/>
          <a:p>
            <a:r>
              <a:rPr lang="en-US" dirty="0" smtClean="0"/>
              <a:t>Physical Join Operators</a:t>
            </a:r>
            <a:endParaRPr lang="en-US" dirty="0"/>
          </a:p>
        </p:txBody>
      </p:sp>
      <p:pic>
        <p:nvPicPr>
          <p:cNvPr id="4" name="Picture 3" descr="MergeJoin.gif"/>
          <p:cNvPicPr>
            <a:picLocks noChangeAspect="1"/>
          </p:cNvPicPr>
          <p:nvPr/>
        </p:nvPicPr>
        <p:blipFill>
          <a:blip r:embed="rId4" cstate="print"/>
          <a:stretch>
            <a:fillRect/>
          </a:stretch>
        </p:blipFill>
        <p:spPr>
          <a:xfrm>
            <a:off x="4114800" y="1676400"/>
            <a:ext cx="1005840" cy="1005840"/>
          </a:xfrm>
          <a:prstGeom prst="rect">
            <a:avLst/>
          </a:prstGeom>
        </p:spPr>
      </p:pic>
      <p:pic>
        <p:nvPicPr>
          <p:cNvPr id="5" name="Picture 4" descr="NestedLoop.gif"/>
          <p:cNvPicPr>
            <a:picLocks noChangeAspect="1"/>
          </p:cNvPicPr>
          <p:nvPr/>
        </p:nvPicPr>
        <p:blipFill>
          <a:blip r:embed="rId5" cstate="print"/>
          <a:stretch>
            <a:fillRect/>
          </a:stretch>
        </p:blipFill>
        <p:spPr>
          <a:xfrm>
            <a:off x="1219200" y="1676400"/>
            <a:ext cx="1005840" cy="1005840"/>
          </a:xfrm>
          <a:prstGeom prst="rect">
            <a:avLst/>
          </a:prstGeom>
        </p:spPr>
      </p:pic>
      <p:pic>
        <p:nvPicPr>
          <p:cNvPr id="7" name="Picture 6" descr="HashMatchTT.JPG"/>
          <p:cNvPicPr>
            <a:picLocks noChangeAspect="1"/>
          </p:cNvPicPr>
          <p:nvPr/>
        </p:nvPicPr>
        <p:blipFill>
          <a:blip r:embed="rId6" cstate="print"/>
          <a:stretch>
            <a:fillRect/>
          </a:stretch>
        </p:blipFill>
        <p:spPr>
          <a:xfrm>
            <a:off x="6240780" y="3009900"/>
            <a:ext cx="2827020" cy="3543300"/>
          </a:xfrm>
          <a:prstGeom prst="rect">
            <a:avLst/>
          </a:prstGeom>
        </p:spPr>
      </p:pic>
      <p:pic>
        <p:nvPicPr>
          <p:cNvPr id="8" name="Picture 7" descr="MergeTT.JPG"/>
          <p:cNvPicPr>
            <a:picLocks noChangeAspect="1"/>
          </p:cNvPicPr>
          <p:nvPr/>
        </p:nvPicPr>
        <p:blipFill>
          <a:blip r:embed="rId7" cstate="print"/>
          <a:stretch>
            <a:fillRect/>
          </a:stretch>
        </p:blipFill>
        <p:spPr>
          <a:xfrm>
            <a:off x="3200400" y="3009900"/>
            <a:ext cx="2903220" cy="3543300"/>
          </a:xfrm>
          <a:prstGeom prst="rect">
            <a:avLst/>
          </a:prstGeom>
        </p:spPr>
      </p:pic>
      <p:pic>
        <p:nvPicPr>
          <p:cNvPr id="9" name="Picture 8" descr="NestedTT.JPG"/>
          <p:cNvPicPr>
            <a:picLocks noChangeAspect="1"/>
          </p:cNvPicPr>
          <p:nvPr/>
        </p:nvPicPr>
        <p:blipFill>
          <a:blip r:embed="rId8" cstate="print"/>
          <a:stretch>
            <a:fillRect/>
          </a:stretch>
        </p:blipFill>
        <p:spPr>
          <a:xfrm>
            <a:off x="228600" y="3009900"/>
            <a:ext cx="2819400" cy="3543300"/>
          </a:xfrm>
          <a:prstGeom prst="rect">
            <a:avLst/>
          </a:prstGeom>
        </p:spPr>
      </p:pic>
      <p:sp>
        <p:nvSpPr>
          <p:cNvPr id="14" name="TextBox 13"/>
          <p:cNvSpPr txBox="1"/>
          <p:nvPr/>
        </p:nvSpPr>
        <p:spPr>
          <a:xfrm>
            <a:off x="7010400" y="457200"/>
            <a:ext cx="1676400" cy="369332"/>
          </a:xfrm>
          <a:prstGeom prst="rect">
            <a:avLst/>
          </a:prstGeom>
          <a:noFill/>
        </p:spPr>
        <p:txBody>
          <a:bodyPr wrap="square" rtlCol="0">
            <a:spAutoFit/>
          </a:bodyPr>
          <a:lstStyle/>
          <a:p>
            <a:r>
              <a:rPr lang="en-US" dirty="0" smtClean="0"/>
              <a:t>Demo #4</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176272"/>
          </a:xfrm>
        </p:spPr>
        <p:txBody>
          <a:bodyPr/>
          <a:lstStyle/>
          <a:p>
            <a:r>
              <a:rPr lang="en-US" dirty="0" smtClean="0"/>
              <a:t>Can be difficult to test on a development machine</a:t>
            </a:r>
          </a:p>
          <a:p>
            <a:pPr marL="109728" indent="0">
              <a:buNone/>
            </a:pPr>
            <a:endParaRPr lang="en-US" dirty="0"/>
          </a:p>
        </p:txBody>
      </p:sp>
      <p:sp>
        <p:nvSpPr>
          <p:cNvPr id="3" name="Title 2"/>
          <p:cNvSpPr>
            <a:spLocks noGrp="1"/>
          </p:cNvSpPr>
          <p:nvPr>
            <p:ph type="title"/>
          </p:nvPr>
        </p:nvSpPr>
        <p:spPr/>
        <p:txBody>
          <a:bodyPr/>
          <a:lstStyle/>
          <a:p>
            <a:r>
              <a:rPr lang="en-US" dirty="0" smtClean="0"/>
              <a:t>Parallelism</a:t>
            </a:r>
            <a:endParaRPr lang="en-US" dirty="0"/>
          </a:p>
        </p:txBody>
      </p:sp>
      <p:pic>
        <p:nvPicPr>
          <p:cNvPr id="8" name="Picture 7" descr="ParallelExample1.JPG"/>
          <p:cNvPicPr>
            <a:picLocks noChangeAspect="1"/>
          </p:cNvPicPr>
          <p:nvPr/>
        </p:nvPicPr>
        <p:blipFill>
          <a:blip r:embed="rId3" cstate="print"/>
          <a:stretch>
            <a:fillRect/>
          </a:stretch>
        </p:blipFill>
        <p:spPr>
          <a:xfrm>
            <a:off x="468788" y="4419600"/>
            <a:ext cx="7299046" cy="1466850"/>
          </a:xfrm>
          <a:prstGeom prst="rect">
            <a:avLst/>
          </a:prstGeom>
        </p:spPr>
      </p:pic>
      <p:pic>
        <p:nvPicPr>
          <p:cNvPr id="9" name="Picture 8" descr="ParallelExample2.JPG"/>
          <p:cNvPicPr>
            <a:picLocks noChangeAspect="1"/>
          </p:cNvPicPr>
          <p:nvPr/>
        </p:nvPicPr>
        <p:blipFill>
          <a:blip r:embed="rId4" cstate="print"/>
          <a:stretch>
            <a:fillRect/>
          </a:stretch>
        </p:blipFill>
        <p:spPr>
          <a:xfrm>
            <a:off x="2933700" y="2339340"/>
            <a:ext cx="5494020" cy="1569720"/>
          </a:xfrm>
          <a:prstGeom prst="rect">
            <a:avLst/>
          </a:prstGeom>
        </p:spPr>
      </p:pic>
      <p:sp>
        <p:nvSpPr>
          <p:cNvPr id="10" name="TextBox 9"/>
          <p:cNvSpPr txBox="1"/>
          <p:nvPr/>
        </p:nvSpPr>
        <p:spPr>
          <a:xfrm>
            <a:off x="6553200" y="6172200"/>
            <a:ext cx="1676400" cy="369332"/>
          </a:xfrm>
          <a:prstGeom prst="rect">
            <a:avLst/>
          </a:prstGeom>
          <a:noFill/>
        </p:spPr>
        <p:txBody>
          <a:bodyPr wrap="square" rtlCol="0">
            <a:spAutoFit/>
          </a:bodyPr>
          <a:lstStyle/>
          <a:p>
            <a:r>
              <a:rPr lang="en-US" dirty="0" smtClean="0"/>
              <a:t>Demo #5</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50000"/>
              </a:lnSpc>
            </a:pPr>
            <a:r>
              <a:rPr lang="en-US" dirty="0" smtClean="0"/>
              <a:t>Use of cursor with </a:t>
            </a:r>
            <a:r>
              <a:rPr lang="en-US" dirty="0" err="1" smtClean="0"/>
              <a:t>sys.sp_Msforeachdb</a:t>
            </a:r>
            <a:endParaRPr lang="en-US" dirty="0" smtClean="0"/>
          </a:p>
          <a:p>
            <a:pPr>
              <a:lnSpc>
                <a:spcPct val="150000"/>
              </a:lnSpc>
            </a:pPr>
            <a:r>
              <a:rPr lang="en-US" dirty="0" smtClean="0"/>
              <a:t>Data type conversions</a:t>
            </a:r>
          </a:p>
          <a:p>
            <a:pPr>
              <a:lnSpc>
                <a:spcPct val="150000"/>
              </a:lnSpc>
            </a:pPr>
            <a:r>
              <a:rPr lang="en-US" dirty="0" smtClean="0"/>
              <a:t>Expecting a Clustered Index Seek, getting a 	Non-Clustered Index Scan</a:t>
            </a:r>
          </a:p>
          <a:p>
            <a:pPr>
              <a:lnSpc>
                <a:spcPct val="150000"/>
              </a:lnSpc>
            </a:pPr>
            <a:r>
              <a:rPr lang="en-US" dirty="0" smtClean="0"/>
              <a:t>Foreign Key full table scan due </a:t>
            </a:r>
          </a:p>
          <a:p>
            <a:pPr marL="109728" indent="0">
              <a:lnSpc>
                <a:spcPct val="150000"/>
              </a:lnSpc>
              <a:buNone/>
            </a:pPr>
            <a:r>
              <a:rPr lang="en-US" dirty="0"/>
              <a:t>	</a:t>
            </a:r>
            <a:r>
              <a:rPr lang="en-US" dirty="0" smtClean="0"/>
              <a:t>to lack of index</a:t>
            </a:r>
          </a:p>
          <a:p>
            <a:pPr>
              <a:lnSpc>
                <a:spcPct val="150000"/>
              </a:lnSpc>
            </a:pPr>
            <a:endParaRPr lang="en-US" dirty="0"/>
          </a:p>
        </p:txBody>
      </p:sp>
      <p:sp>
        <p:nvSpPr>
          <p:cNvPr id="3" name="Title 2"/>
          <p:cNvSpPr>
            <a:spLocks noGrp="1"/>
          </p:cNvSpPr>
          <p:nvPr>
            <p:ph type="title"/>
          </p:nvPr>
        </p:nvSpPr>
        <p:spPr/>
        <p:txBody>
          <a:bodyPr/>
          <a:lstStyle/>
          <a:p>
            <a:r>
              <a:rPr lang="en-US" dirty="0" smtClean="0"/>
              <a:t>Unexpected Processing	</a:t>
            </a:r>
            <a:endParaRPr lang="en-US" dirty="0"/>
          </a:p>
        </p:txBody>
      </p:sp>
      <p:pic>
        <p:nvPicPr>
          <p:cNvPr id="5" name="Picture 4" descr="Cursor.JPG"/>
          <p:cNvPicPr>
            <a:picLocks noChangeAspect="1"/>
          </p:cNvPicPr>
          <p:nvPr/>
        </p:nvPicPr>
        <p:blipFill>
          <a:blip r:embed="rId3" cstate="print"/>
          <a:stretch>
            <a:fillRect/>
          </a:stretch>
        </p:blipFill>
        <p:spPr>
          <a:xfrm>
            <a:off x="6532950" y="3810000"/>
            <a:ext cx="2250510" cy="1676400"/>
          </a:xfrm>
          <a:prstGeom prst="rect">
            <a:avLst/>
          </a:prstGeom>
        </p:spPr>
      </p:pic>
      <p:sp>
        <p:nvSpPr>
          <p:cNvPr id="6" name="TextBox 5"/>
          <p:cNvSpPr txBox="1"/>
          <p:nvPr/>
        </p:nvSpPr>
        <p:spPr>
          <a:xfrm>
            <a:off x="6860715" y="6172200"/>
            <a:ext cx="1922745" cy="381000"/>
          </a:xfrm>
          <a:prstGeom prst="rect">
            <a:avLst/>
          </a:prstGeom>
          <a:noFill/>
        </p:spPr>
        <p:txBody>
          <a:bodyPr wrap="square" rtlCol="0">
            <a:spAutoFit/>
          </a:bodyPr>
          <a:lstStyle/>
          <a:p>
            <a:r>
              <a:rPr lang="en-US" dirty="0" smtClean="0"/>
              <a:t>Demo #6</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291"/>
          </a:xfrm>
        </p:spPr>
        <p:txBody>
          <a:bodyPr/>
          <a:lstStyle/>
          <a:p>
            <a:pPr>
              <a:lnSpc>
                <a:spcPct val="150000"/>
              </a:lnSpc>
            </a:pPr>
            <a:r>
              <a:rPr lang="en-US" dirty="0" smtClean="0"/>
              <a:t>Happens when joining on different data types</a:t>
            </a:r>
          </a:p>
          <a:p>
            <a:pPr>
              <a:lnSpc>
                <a:spcPct val="150000"/>
              </a:lnSpc>
            </a:pPr>
            <a:r>
              <a:rPr lang="en-US" dirty="0" smtClean="0"/>
              <a:t>Can lead to excessive CPU utilization</a:t>
            </a:r>
          </a:p>
          <a:p>
            <a:pPr>
              <a:lnSpc>
                <a:spcPct val="150000"/>
              </a:lnSpc>
            </a:pPr>
            <a:r>
              <a:rPr lang="en-US" dirty="0" smtClean="0"/>
              <a:t>Can occur in the FROM or the WHERE clause</a:t>
            </a:r>
          </a:p>
        </p:txBody>
      </p:sp>
      <p:sp>
        <p:nvSpPr>
          <p:cNvPr id="3" name="Title 2"/>
          <p:cNvSpPr>
            <a:spLocks noGrp="1"/>
          </p:cNvSpPr>
          <p:nvPr>
            <p:ph type="title"/>
          </p:nvPr>
        </p:nvSpPr>
        <p:spPr/>
        <p:txBody>
          <a:bodyPr/>
          <a:lstStyle/>
          <a:p>
            <a:r>
              <a:rPr lang="en-US" dirty="0" smtClean="0"/>
              <a:t>CONVERT_IMPLICIT	</a:t>
            </a:r>
            <a:endParaRPr lang="en-US" dirty="0"/>
          </a:p>
        </p:txBody>
      </p:sp>
      <p:pic>
        <p:nvPicPr>
          <p:cNvPr id="4" name="Picture 3" descr="ImplicitConvert.JPG"/>
          <p:cNvPicPr>
            <a:picLocks noChangeAspect="1"/>
          </p:cNvPicPr>
          <p:nvPr/>
        </p:nvPicPr>
        <p:blipFill>
          <a:blip r:embed="rId3" cstate="print"/>
          <a:stretch>
            <a:fillRect/>
          </a:stretch>
        </p:blipFill>
        <p:spPr>
          <a:xfrm>
            <a:off x="3559277" y="3429000"/>
            <a:ext cx="5432323" cy="1905000"/>
          </a:xfrm>
          <a:prstGeom prst="rect">
            <a:avLst/>
          </a:prstGeom>
          <a:effectLst>
            <a:glow rad="228600">
              <a:schemeClr val="accent4">
                <a:satMod val="175000"/>
                <a:alpha val="40000"/>
              </a:schemeClr>
            </a:glow>
          </a:effectLst>
        </p:spPr>
      </p:pic>
      <p:pic>
        <p:nvPicPr>
          <p:cNvPr id="5" name="Picture 4" descr="ImplicitConvertTables.JPG"/>
          <p:cNvPicPr>
            <a:picLocks noChangeAspect="1"/>
          </p:cNvPicPr>
          <p:nvPr/>
        </p:nvPicPr>
        <p:blipFill>
          <a:blip r:embed="rId4" cstate="print"/>
          <a:stretch>
            <a:fillRect/>
          </a:stretch>
        </p:blipFill>
        <p:spPr>
          <a:xfrm>
            <a:off x="381000" y="3810000"/>
            <a:ext cx="2779776" cy="2895600"/>
          </a:xfrm>
          <a:prstGeom prst="rect">
            <a:avLst/>
          </a:prstGeom>
          <a:effectLst>
            <a:glow rad="228600">
              <a:schemeClr val="accent4">
                <a:satMod val="175000"/>
                <a:alpha val="40000"/>
              </a:schemeClr>
            </a:glow>
          </a:effectLst>
        </p:spPr>
      </p:pic>
      <p:sp>
        <p:nvSpPr>
          <p:cNvPr id="7" name="TextBox 6"/>
          <p:cNvSpPr txBox="1"/>
          <p:nvPr/>
        </p:nvSpPr>
        <p:spPr>
          <a:xfrm>
            <a:off x="5562600" y="6248400"/>
            <a:ext cx="2209800" cy="381000"/>
          </a:xfrm>
          <a:prstGeom prst="rect">
            <a:avLst/>
          </a:prstGeom>
          <a:noFill/>
        </p:spPr>
        <p:txBody>
          <a:bodyPr wrap="square" rtlCol="0">
            <a:spAutoFit/>
          </a:bodyPr>
          <a:lstStyle/>
          <a:p>
            <a:r>
              <a:rPr lang="en-US" dirty="0" smtClean="0"/>
              <a:t>Demo #7</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7369" y="1768736"/>
            <a:ext cx="8229600" cy="4525963"/>
          </a:xfrm>
        </p:spPr>
        <p:txBody>
          <a:bodyPr>
            <a:noAutofit/>
          </a:bodyPr>
          <a:lstStyle/>
          <a:p>
            <a:r>
              <a:rPr lang="en-US" sz="2400" dirty="0" smtClean="0"/>
              <a:t>Sort </a:t>
            </a:r>
          </a:p>
          <a:p>
            <a:pPr marL="109728" indent="0">
              <a:buNone/>
            </a:pPr>
            <a:endParaRPr lang="en-US" sz="2400" dirty="0" smtClean="0"/>
          </a:p>
          <a:p>
            <a:pPr marL="109728" indent="0">
              <a:buNone/>
            </a:pPr>
            <a:endParaRPr lang="en-US" sz="2400" dirty="0" smtClean="0"/>
          </a:p>
          <a:p>
            <a:r>
              <a:rPr lang="en-US" sz="2400" dirty="0" smtClean="0"/>
              <a:t>Key Look up</a:t>
            </a:r>
          </a:p>
          <a:p>
            <a:endParaRPr lang="en-US" sz="2400" dirty="0" smtClean="0"/>
          </a:p>
          <a:p>
            <a:pPr marL="109728" indent="0">
              <a:buNone/>
            </a:pPr>
            <a:endParaRPr lang="en-US" sz="2400" dirty="0" smtClean="0"/>
          </a:p>
          <a:p>
            <a:r>
              <a:rPr lang="en-US" sz="2400" dirty="0" smtClean="0"/>
              <a:t>Compute Scalar </a:t>
            </a:r>
          </a:p>
          <a:p>
            <a:pPr marL="109728" indent="0">
              <a:buNone/>
            </a:pPr>
            <a:endParaRPr lang="en-US" sz="2400" dirty="0"/>
          </a:p>
          <a:p>
            <a:endParaRPr lang="en-US" sz="2400" dirty="0" smtClean="0"/>
          </a:p>
          <a:p>
            <a:pPr marL="109728" indent="0">
              <a:buNone/>
            </a:pPr>
            <a:r>
              <a:rPr lang="en-US" sz="2400" dirty="0" smtClean="0"/>
              <a:t> </a:t>
            </a:r>
            <a:endParaRPr lang="en-US" sz="2400" dirty="0"/>
          </a:p>
        </p:txBody>
      </p:sp>
      <p:sp>
        <p:nvSpPr>
          <p:cNvPr id="3" name="Title 2"/>
          <p:cNvSpPr>
            <a:spLocks noGrp="1"/>
          </p:cNvSpPr>
          <p:nvPr>
            <p:ph type="title"/>
          </p:nvPr>
        </p:nvSpPr>
        <p:spPr>
          <a:xfrm>
            <a:off x="447369" y="381000"/>
            <a:ext cx="8229600" cy="1143000"/>
          </a:xfrm>
        </p:spPr>
        <p:txBody>
          <a:bodyPr/>
          <a:lstStyle/>
          <a:p>
            <a:r>
              <a:rPr lang="en-US" dirty="0" smtClean="0"/>
              <a:t>Other Operators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169" y="1453214"/>
            <a:ext cx="15240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7029" y="4052999"/>
            <a:ext cx="1514169" cy="1052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162800" y="4344281"/>
            <a:ext cx="1447800" cy="369332"/>
          </a:xfrm>
          <a:prstGeom prst="rect">
            <a:avLst/>
          </a:prstGeom>
          <a:noFill/>
        </p:spPr>
        <p:txBody>
          <a:bodyPr wrap="square" rtlCol="0">
            <a:spAutoFit/>
          </a:bodyPr>
          <a:lstStyle/>
          <a:p>
            <a:r>
              <a:rPr lang="en-US" dirty="0" smtClean="0"/>
              <a:t>Demo #8</a:t>
            </a:r>
            <a:endParaRPr lang="en-US" dirty="0"/>
          </a:p>
        </p:txBody>
      </p:sp>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2556" y="2794334"/>
            <a:ext cx="294322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189694" y="3040380"/>
            <a:ext cx="1447800" cy="369332"/>
          </a:xfrm>
          <a:prstGeom prst="rect">
            <a:avLst/>
          </a:prstGeom>
          <a:noFill/>
        </p:spPr>
        <p:txBody>
          <a:bodyPr wrap="square" rtlCol="0">
            <a:spAutoFit/>
          </a:bodyPr>
          <a:lstStyle/>
          <a:p>
            <a:r>
              <a:rPr lang="en-US" dirty="0" smtClean="0"/>
              <a:t>Demo #8A</a:t>
            </a:r>
            <a:endParaRPr lang="en-US" dirty="0"/>
          </a:p>
        </p:txBody>
      </p:sp>
    </p:spTree>
    <p:extLst>
      <p:ext uri="{BB962C8B-B14F-4D97-AF65-F5344CB8AC3E}">
        <p14:creationId xmlns:p14="http://schemas.microsoft.com/office/powerpoint/2010/main" val="2718060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0999" y="2514600"/>
            <a:ext cx="8229600" cy="1143000"/>
          </a:xfrm>
        </p:spPr>
        <p:txBody>
          <a:bodyPr>
            <a:normAutofit/>
          </a:bodyPr>
          <a:lstStyle/>
          <a:p>
            <a:r>
              <a:rPr lang="en-US" sz="6000" dirty="0" smtClean="0"/>
              <a:t>Thank You Sponsors</a:t>
            </a:r>
            <a:endParaRPr lang="en-US" sz="60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457200"/>
            <a:ext cx="7953375"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691" y="4495800"/>
            <a:ext cx="676275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133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Missing</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28800"/>
            <a:ext cx="3804094" cy="1470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724400" y="2057400"/>
            <a:ext cx="3581400" cy="461665"/>
          </a:xfrm>
          <a:prstGeom prst="rect">
            <a:avLst/>
          </a:prstGeom>
          <a:noFill/>
        </p:spPr>
        <p:txBody>
          <a:bodyPr wrap="square" rtlCol="0">
            <a:spAutoFit/>
          </a:bodyPr>
          <a:lstStyle/>
          <a:p>
            <a:r>
              <a:rPr lang="en-US" sz="2400" dirty="0" smtClean="0"/>
              <a:t>Missing Statistics</a:t>
            </a:r>
            <a:endParaRPr lang="en-US" sz="2400" dirty="0"/>
          </a:p>
        </p:txBody>
      </p:sp>
      <p:sp>
        <p:nvSpPr>
          <p:cNvPr id="5" name="TextBox 4"/>
          <p:cNvSpPr txBox="1"/>
          <p:nvPr/>
        </p:nvSpPr>
        <p:spPr>
          <a:xfrm>
            <a:off x="4724400" y="2667000"/>
            <a:ext cx="3962400" cy="461665"/>
          </a:xfrm>
          <a:prstGeom prst="rect">
            <a:avLst/>
          </a:prstGeom>
          <a:noFill/>
        </p:spPr>
        <p:txBody>
          <a:bodyPr wrap="square" rtlCol="0">
            <a:spAutoFit/>
          </a:bodyPr>
          <a:lstStyle/>
          <a:p>
            <a:r>
              <a:rPr lang="en-US" sz="2400" dirty="0" smtClean="0"/>
              <a:t>Missing Join Operator</a:t>
            </a:r>
            <a:endParaRPr lang="en-US" sz="24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2159" y="3810000"/>
            <a:ext cx="2646881"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3400" y="4800600"/>
            <a:ext cx="3581400" cy="461665"/>
          </a:xfrm>
          <a:prstGeom prst="rect">
            <a:avLst/>
          </a:prstGeom>
          <a:noFill/>
        </p:spPr>
        <p:txBody>
          <a:bodyPr wrap="square" rtlCol="0">
            <a:spAutoFit/>
          </a:bodyPr>
          <a:lstStyle/>
          <a:p>
            <a:r>
              <a:rPr lang="en-US" sz="2400" dirty="0" smtClean="0"/>
              <a:t>Conversion Warning</a:t>
            </a:r>
            <a:endParaRPr lang="en-US" sz="2400" dirty="0"/>
          </a:p>
        </p:txBody>
      </p:sp>
      <p:sp>
        <p:nvSpPr>
          <p:cNvPr id="9" name="TextBox 8"/>
          <p:cNvSpPr txBox="1"/>
          <p:nvPr/>
        </p:nvSpPr>
        <p:spPr>
          <a:xfrm>
            <a:off x="7279072" y="457200"/>
            <a:ext cx="1447800" cy="369332"/>
          </a:xfrm>
          <a:prstGeom prst="rect">
            <a:avLst/>
          </a:prstGeom>
          <a:noFill/>
        </p:spPr>
        <p:txBody>
          <a:bodyPr wrap="square" rtlCol="0">
            <a:spAutoFit/>
          </a:bodyPr>
          <a:lstStyle/>
          <a:p>
            <a:r>
              <a:rPr lang="en-US" dirty="0" smtClean="0"/>
              <a:t>Demo #</a:t>
            </a:r>
            <a:r>
              <a:rPr lang="en-US" dirty="0"/>
              <a:t> </a:t>
            </a:r>
            <a:r>
              <a:rPr lang="en-US" dirty="0" smtClean="0"/>
              <a:t>9</a:t>
            </a:r>
            <a:endParaRPr lang="en-US" dirty="0"/>
          </a:p>
        </p:txBody>
      </p:sp>
    </p:spTree>
    <p:extLst>
      <p:ext uri="{BB962C8B-B14F-4D97-AF65-F5344CB8AC3E}">
        <p14:creationId xmlns:p14="http://schemas.microsoft.com/office/powerpoint/2010/main" val="28743616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Using Activity Monitor</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371600"/>
            <a:ext cx="8306686"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2"/>
          <p:cNvSpPr txBox="1">
            <a:spLocks/>
          </p:cNvSpPr>
          <p:nvPr/>
        </p:nvSpPr>
        <p:spPr>
          <a:xfrm>
            <a:off x="316832" y="5181600"/>
            <a:ext cx="8229600" cy="1143000"/>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600" dirty="0" smtClean="0"/>
              <a:t>What is running Now – Example 10</a:t>
            </a:r>
            <a:endParaRPr lang="en-US" sz="3600" dirty="0"/>
          </a:p>
        </p:txBody>
      </p:sp>
    </p:spTree>
    <p:extLst>
      <p:ext uri="{BB962C8B-B14F-4D97-AF65-F5344CB8AC3E}">
        <p14:creationId xmlns:p14="http://schemas.microsoft.com/office/powerpoint/2010/main" val="37684251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Extended Events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8198" y="3325329"/>
            <a:ext cx="5291002" cy="2467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95300"/>
            <a:ext cx="1946512"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52600"/>
            <a:ext cx="5791200" cy="469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705600" y="6172200"/>
            <a:ext cx="1752600" cy="369332"/>
          </a:xfrm>
          <a:prstGeom prst="rect">
            <a:avLst/>
          </a:prstGeom>
          <a:noFill/>
        </p:spPr>
        <p:txBody>
          <a:bodyPr wrap="square" rtlCol="0">
            <a:spAutoFit/>
          </a:bodyPr>
          <a:lstStyle/>
          <a:p>
            <a:r>
              <a:rPr lang="en-US" dirty="0" smtClean="0"/>
              <a:t>Demo # 11</a:t>
            </a:r>
            <a:endParaRPr lang="en-US" dirty="0"/>
          </a:p>
        </p:txBody>
      </p:sp>
    </p:spTree>
    <p:extLst>
      <p:ext uri="{BB962C8B-B14F-4D97-AF65-F5344CB8AC3E}">
        <p14:creationId xmlns:p14="http://schemas.microsoft.com/office/powerpoint/2010/main" val="14472201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5257800" cy="1143000"/>
          </a:xfrm>
        </p:spPr>
        <p:txBody>
          <a:bodyPr/>
          <a:lstStyle/>
          <a:p>
            <a:r>
              <a:rPr lang="en-US" dirty="0" smtClean="0"/>
              <a:t>Live Query Stats</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81000"/>
            <a:ext cx="1752600" cy="1027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562600" y="6216134"/>
            <a:ext cx="2133600" cy="369332"/>
          </a:xfrm>
          <a:prstGeom prst="rect">
            <a:avLst/>
          </a:prstGeom>
          <a:noFill/>
        </p:spPr>
        <p:txBody>
          <a:bodyPr wrap="square" rtlCol="0">
            <a:spAutoFit/>
          </a:bodyPr>
          <a:lstStyle/>
          <a:p>
            <a:r>
              <a:rPr lang="en-US" dirty="0" smtClean="0"/>
              <a:t>Demo #12</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77930"/>
            <a:ext cx="8077200" cy="4265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40146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Compare Two Plans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71599"/>
            <a:ext cx="7086600" cy="525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086600" y="457200"/>
            <a:ext cx="1752600" cy="381000"/>
          </a:xfrm>
          <a:prstGeom prst="rect">
            <a:avLst/>
          </a:prstGeom>
          <a:noFill/>
        </p:spPr>
        <p:txBody>
          <a:bodyPr wrap="square" rtlCol="0">
            <a:spAutoFit/>
          </a:bodyPr>
          <a:lstStyle/>
          <a:p>
            <a:r>
              <a:rPr lang="en-US" dirty="0" smtClean="0"/>
              <a:t>Demo #13</a:t>
            </a:r>
            <a:endParaRPr lang="en-US" dirty="0"/>
          </a:p>
        </p:txBody>
      </p:sp>
    </p:spTree>
    <p:extLst>
      <p:ext uri="{BB962C8B-B14F-4D97-AF65-F5344CB8AC3E}">
        <p14:creationId xmlns:p14="http://schemas.microsoft.com/office/powerpoint/2010/main" val="2186684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SQL Sentry Plan Explorer</a:t>
            </a:r>
            <a:endParaRPr lang="en-US" dirty="0"/>
          </a:p>
        </p:txBody>
      </p:sp>
      <p:pic>
        <p:nvPicPr>
          <p:cNvPr id="5" name="Picture 4" descr="SQLSentryPlanExplorer.JPG"/>
          <p:cNvPicPr>
            <a:picLocks noChangeAspect="1"/>
          </p:cNvPicPr>
          <p:nvPr/>
        </p:nvPicPr>
        <p:blipFill>
          <a:blip r:embed="rId2" cstate="print"/>
          <a:stretch>
            <a:fillRect/>
          </a:stretch>
        </p:blipFill>
        <p:spPr>
          <a:xfrm>
            <a:off x="304800" y="1295400"/>
            <a:ext cx="8534400" cy="2808618"/>
          </a:xfrm>
          <a:prstGeom prst="rect">
            <a:avLst/>
          </a:prstGeom>
        </p:spPr>
      </p:pic>
      <p:pic>
        <p:nvPicPr>
          <p:cNvPr id="4" name="Picture 3" descr="SQLSentryPlanExplorer1.JPG"/>
          <p:cNvPicPr>
            <a:picLocks noChangeAspect="1"/>
          </p:cNvPicPr>
          <p:nvPr/>
        </p:nvPicPr>
        <p:blipFill>
          <a:blip r:embed="rId3" cstate="print"/>
          <a:stretch>
            <a:fillRect/>
          </a:stretch>
        </p:blipFill>
        <p:spPr>
          <a:xfrm>
            <a:off x="304800" y="5257800"/>
            <a:ext cx="7589520" cy="1325880"/>
          </a:xfrm>
          <a:prstGeom prst="rect">
            <a:avLst/>
          </a:prstGeom>
        </p:spPr>
      </p:pic>
      <p:pic>
        <p:nvPicPr>
          <p:cNvPr id="6" name="Picture 5" descr="SQLSentryPlanExplorer2.JPG"/>
          <p:cNvPicPr>
            <a:picLocks noChangeAspect="1"/>
          </p:cNvPicPr>
          <p:nvPr/>
        </p:nvPicPr>
        <p:blipFill>
          <a:blip r:embed="rId4" cstate="print"/>
          <a:stretch>
            <a:fillRect/>
          </a:stretch>
        </p:blipFill>
        <p:spPr>
          <a:xfrm>
            <a:off x="1676400" y="4343400"/>
            <a:ext cx="7205579" cy="533400"/>
          </a:xfrm>
          <a:prstGeom prst="rect">
            <a:avLst/>
          </a:prstGeom>
        </p:spPr>
      </p:pic>
      <p:sp>
        <p:nvSpPr>
          <p:cNvPr id="2" name="TextBox 1"/>
          <p:cNvSpPr txBox="1"/>
          <p:nvPr/>
        </p:nvSpPr>
        <p:spPr>
          <a:xfrm>
            <a:off x="7391399" y="381000"/>
            <a:ext cx="1490579" cy="369332"/>
          </a:xfrm>
          <a:prstGeom prst="rect">
            <a:avLst/>
          </a:prstGeom>
          <a:noFill/>
        </p:spPr>
        <p:txBody>
          <a:bodyPr wrap="square" rtlCol="0">
            <a:spAutoFit/>
          </a:bodyPr>
          <a:lstStyle/>
          <a:p>
            <a:r>
              <a:rPr lang="en-US" dirty="0" smtClean="0"/>
              <a:t>Demo #14</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normAutofit fontScale="85000" lnSpcReduction="10000"/>
          </a:bodyPr>
          <a:lstStyle/>
          <a:p>
            <a:pPr>
              <a:lnSpc>
                <a:spcPct val="150000"/>
              </a:lnSpc>
            </a:pPr>
            <a:r>
              <a:rPr lang="en-US" dirty="0" smtClean="0"/>
              <a:t>Table redesign</a:t>
            </a:r>
          </a:p>
          <a:p>
            <a:pPr>
              <a:lnSpc>
                <a:spcPct val="150000"/>
              </a:lnSpc>
            </a:pPr>
            <a:r>
              <a:rPr lang="en-US" dirty="0" smtClean="0"/>
              <a:t>Redesign query</a:t>
            </a:r>
          </a:p>
          <a:p>
            <a:pPr>
              <a:lnSpc>
                <a:spcPct val="150000"/>
              </a:lnSpc>
            </a:pPr>
            <a:r>
              <a:rPr lang="en-US" dirty="0" smtClean="0"/>
              <a:t>More memory</a:t>
            </a:r>
          </a:p>
          <a:p>
            <a:pPr>
              <a:lnSpc>
                <a:spcPct val="150000"/>
              </a:lnSpc>
            </a:pPr>
            <a:r>
              <a:rPr lang="en-US" dirty="0" smtClean="0"/>
              <a:t>Add Indexes</a:t>
            </a:r>
          </a:p>
          <a:p>
            <a:pPr>
              <a:lnSpc>
                <a:spcPct val="150000"/>
              </a:lnSpc>
            </a:pPr>
            <a:r>
              <a:rPr lang="en-US" dirty="0" smtClean="0"/>
              <a:t>Optimize indexes</a:t>
            </a:r>
          </a:p>
          <a:p>
            <a:pPr>
              <a:lnSpc>
                <a:spcPct val="150000"/>
              </a:lnSpc>
            </a:pPr>
            <a:r>
              <a:rPr lang="en-US" dirty="0" smtClean="0"/>
              <a:t>Update statistics</a:t>
            </a:r>
          </a:p>
          <a:p>
            <a:pPr>
              <a:lnSpc>
                <a:spcPct val="150000"/>
              </a:lnSpc>
            </a:pPr>
            <a:r>
              <a:rPr lang="en-US" dirty="0" smtClean="0"/>
              <a:t>Reboot</a:t>
            </a:r>
          </a:p>
          <a:p>
            <a:pPr>
              <a:lnSpc>
                <a:spcPct val="150000"/>
              </a:lnSpc>
            </a:pPr>
            <a:r>
              <a:rPr lang="en-US" dirty="0" smtClean="0"/>
              <a:t>Reboot</a:t>
            </a:r>
          </a:p>
          <a:p>
            <a:pPr>
              <a:lnSpc>
                <a:spcPct val="150000"/>
              </a:lnSpc>
            </a:pPr>
            <a:r>
              <a:rPr lang="en-US" dirty="0" smtClean="0"/>
              <a:t>Reboot</a:t>
            </a:r>
          </a:p>
        </p:txBody>
      </p:sp>
      <p:sp>
        <p:nvSpPr>
          <p:cNvPr id="3" name="Title 2"/>
          <p:cNvSpPr>
            <a:spLocks noGrp="1"/>
          </p:cNvSpPr>
          <p:nvPr>
            <p:ph type="title"/>
          </p:nvPr>
        </p:nvSpPr>
        <p:spPr/>
        <p:txBody>
          <a:bodyPr/>
          <a:lstStyle/>
          <a:p>
            <a:r>
              <a:rPr lang="en-US" dirty="0" smtClean="0"/>
              <a:t>Solutions</a:t>
            </a:r>
            <a:endParaRPr lang="en-US" dirty="0"/>
          </a:p>
        </p:txBody>
      </p:sp>
      <p:pic>
        <p:nvPicPr>
          <p:cNvPr id="4" name="Picture 3" descr="solutions.gif"/>
          <p:cNvPicPr>
            <a:picLocks noChangeAspect="1"/>
          </p:cNvPicPr>
          <p:nvPr/>
        </p:nvPicPr>
        <p:blipFill>
          <a:blip r:embed="rId2" cstate="print"/>
          <a:stretch>
            <a:fillRect/>
          </a:stretch>
        </p:blipFill>
        <p:spPr>
          <a:xfrm>
            <a:off x="4648200" y="990600"/>
            <a:ext cx="3535680" cy="2651760"/>
          </a:xfrm>
          <a:prstGeom prst="rect">
            <a:avLst/>
          </a:prstGeom>
          <a:effectLst>
            <a:softEdge rad="1270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8839200" cy="5016691"/>
          </a:xfrm>
        </p:spPr>
        <p:txBody>
          <a:bodyPr>
            <a:normAutofit/>
          </a:bodyPr>
          <a:lstStyle/>
          <a:p>
            <a:r>
              <a:rPr lang="en-US" dirty="0" smtClean="0"/>
              <a:t>Microsoft SQL Server 2014 Query </a:t>
            </a:r>
          </a:p>
          <a:p>
            <a:pPr>
              <a:buNone/>
            </a:pPr>
            <a:r>
              <a:rPr lang="en-US" dirty="0" smtClean="0"/>
              <a:t>		Tuning and Optimization </a:t>
            </a:r>
          </a:p>
          <a:p>
            <a:pPr>
              <a:buNone/>
            </a:pPr>
            <a:r>
              <a:rPr lang="en-US" dirty="0" smtClean="0"/>
              <a:t>			– Benjamin </a:t>
            </a:r>
            <a:r>
              <a:rPr lang="en-US" dirty="0" err="1" smtClean="0"/>
              <a:t>Nevarez</a:t>
            </a:r>
            <a:r>
              <a:rPr lang="en-US" dirty="0" smtClean="0"/>
              <a:t> </a:t>
            </a:r>
          </a:p>
          <a:p>
            <a:r>
              <a:rPr lang="en-US" dirty="0" smtClean="0">
                <a:hlinkClick r:id="rId3"/>
              </a:rPr>
              <a:t>www.sql-server-performance.com</a:t>
            </a:r>
            <a:endParaRPr lang="en-US" dirty="0" smtClean="0"/>
          </a:p>
          <a:p>
            <a:r>
              <a:rPr lang="en-US" dirty="0" smtClean="0">
                <a:hlinkClick r:id="rId4"/>
              </a:rPr>
              <a:t>https://msdn.microsoft.com</a:t>
            </a:r>
            <a:endParaRPr lang="en-US" dirty="0" smtClean="0"/>
          </a:p>
          <a:p>
            <a:r>
              <a:rPr lang="en-US" dirty="0" smtClean="0">
                <a:hlinkClick r:id="rId5"/>
              </a:rPr>
              <a:t>http://sqlblog.com/blogs/paul_white</a:t>
            </a:r>
            <a:endParaRPr lang="en-US" dirty="0" smtClean="0"/>
          </a:p>
          <a:p>
            <a:r>
              <a:rPr lang="en-US" dirty="0" smtClean="0">
                <a:hlinkClick r:id="rId6"/>
              </a:rPr>
              <a:t>http://www.scarydba.com</a:t>
            </a:r>
            <a:endParaRPr lang="en-US" dirty="0" smtClean="0"/>
          </a:p>
          <a:p>
            <a:r>
              <a:rPr lang="en-US" dirty="0" smtClean="0">
                <a:hlinkClick r:id="rId7"/>
              </a:rPr>
              <a:t>Paul White Blog</a:t>
            </a:r>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a:xfrm>
            <a:off x="304800" y="0"/>
            <a:ext cx="8229600" cy="1143000"/>
          </a:xfrm>
        </p:spPr>
        <p:txBody>
          <a:bodyPr/>
          <a:lstStyle/>
          <a:p>
            <a:r>
              <a:rPr lang="en-US" dirty="0" smtClean="0"/>
              <a:t>Resources Used</a:t>
            </a:r>
            <a:endParaRPr lang="en-US" dirty="0"/>
          </a:p>
        </p:txBody>
      </p:sp>
      <p:pic>
        <p:nvPicPr>
          <p:cNvPr id="4" name="Picture 3" descr="51DXD0HZ5VL__SX258_BO1,204,203,200_.jpg"/>
          <p:cNvPicPr>
            <a:picLocks noChangeAspect="1"/>
          </p:cNvPicPr>
          <p:nvPr/>
        </p:nvPicPr>
        <p:blipFill>
          <a:blip r:embed="rId8" cstate="print"/>
          <a:stretch>
            <a:fillRect/>
          </a:stretch>
        </p:blipFill>
        <p:spPr>
          <a:xfrm>
            <a:off x="6781800" y="304800"/>
            <a:ext cx="1905000" cy="235194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525963"/>
          </a:xfrm>
        </p:spPr>
        <p:txBody>
          <a:bodyPr/>
          <a:lstStyle/>
          <a:p>
            <a:r>
              <a:rPr lang="en-US" dirty="0" smtClean="0">
                <a:hlinkClick r:id="rId3"/>
              </a:rPr>
              <a:t>Understanding Parallelism</a:t>
            </a:r>
            <a:endParaRPr lang="en-US" dirty="0" smtClean="0"/>
          </a:p>
          <a:p>
            <a:r>
              <a:rPr lang="en-US" dirty="0" smtClean="0">
                <a:hlinkClick r:id="rId4"/>
              </a:rPr>
              <a:t>BrentOzar.com</a:t>
            </a:r>
            <a:endParaRPr lang="en-US" dirty="0" smtClean="0"/>
          </a:p>
          <a:p>
            <a:r>
              <a:rPr lang="en-US" dirty="0" smtClean="0"/>
              <a:t>SQL Server Execution Plans – Grant </a:t>
            </a:r>
            <a:r>
              <a:rPr lang="en-US" dirty="0" err="1" smtClean="0"/>
              <a:t>Fritchey</a:t>
            </a:r>
            <a:endParaRPr lang="en-US" dirty="0" smtClean="0"/>
          </a:p>
          <a:p>
            <a:r>
              <a:rPr lang="en-US" dirty="0" smtClean="0">
                <a:hlinkClick r:id="rId5"/>
              </a:rPr>
              <a:t>https://msdn.microsoft.com</a:t>
            </a:r>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Resources Used</a:t>
            </a:r>
            <a:endParaRPr lang="en-US" dirty="0"/>
          </a:p>
        </p:txBody>
      </p:sp>
      <p:pic>
        <p:nvPicPr>
          <p:cNvPr id="4" name="Picture 3" descr="Grant.JPG"/>
          <p:cNvPicPr>
            <a:picLocks noChangeAspect="1"/>
          </p:cNvPicPr>
          <p:nvPr/>
        </p:nvPicPr>
        <p:blipFill>
          <a:blip r:embed="rId6" cstate="print"/>
          <a:stretch>
            <a:fillRect/>
          </a:stretch>
        </p:blipFill>
        <p:spPr>
          <a:xfrm>
            <a:off x="5943600" y="3733800"/>
            <a:ext cx="2133600" cy="2726758"/>
          </a:xfrm>
          <a:prstGeom prst="rect">
            <a:avLst/>
          </a:prstGeom>
        </p:spPr>
      </p:pic>
      <p:pic>
        <p:nvPicPr>
          <p:cNvPr id="5" name="Picture 4" descr="MSDN.JPG"/>
          <p:cNvPicPr>
            <a:picLocks noChangeAspect="1"/>
          </p:cNvPicPr>
          <p:nvPr/>
        </p:nvPicPr>
        <p:blipFill>
          <a:blip r:embed="rId7" cstate="print"/>
          <a:stretch>
            <a:fillRect/>
          </a:stretch>
        </p:blipFill>
        <p:spPr>
          <a:xfrm>
            <a:off x="381000" y="4267200"/>
            <a:ext cx="2834640" cy="9144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229600" cy="1143000"/>
          </a:xfrm>
        </p:spPr>
        <p:txBody>
          <a:bodyPr/>
          <a:lstStyle/>
          <a:p>
            <a:pPr algn="ctr"/>
            <a:r>
              <a:rPr lang="en-US" dirty="0" smtClean="0"/>
              <a:t>Questions</a:t>
            </a:r>
            <a:endParaRPr lang="en-US" dirty="0"/>
          </a:p>
        </p:txBody>
      </p:sp>
      <p:pic>
        <p:nvPicPr>
          <p:cNvPr id="6" name="Content Placeholder 5" descr="q1.JPG"/>
          <p:cNvPicPr>
            <a:picLocks noGrp="1" noChangeAspect="1"/>
          </p:cNvPicPr>
          <p:nvPr>
            <p:ph idx="1"/>
          </p:nvPr>
        </p:nvPicPr>
        <p:blipFill>
          <a:blip r:embed="rId3" cstate="print"/>
          <a:stretch>
            <a:fillRect/>
          </a:stretch>
        </p:blipFill>
        <p:spPr>
          <a:xfrm>
            <a:off x="3810000" y="2133600"/>
            <a:ext cx="1691640" cy="297942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229600" cy="4767072"/>
          </a:xfrm>
        </p:spPr>
        <p:txBody>
          <a:bodyPr>
            <a:normAutofit fontScale="85000" lnSpcReduction="10000"/>
          </a:bodyPr>
          <a:lstStyle/>
          <a:p>
            <a:pPr>
              <a:lnSpc>
                <a:spcPct val="150000"/>
              </a:lnSpc>
            </a:pPr>
            <a:r>
              <a:rPr lang="en-US" dirty="0" smtClean="0"/>
              <a:t>14 years DBA Experience</a:t>
            </a:r>
          </a:p>
          <a:p>
            <a:pPr>
              <a:lnSpc>
                <a:spcPct val="150000"/>
              </a:lnSpc>
            </a:pPr>
            <a:r>
              <a:rPr lang="en-US" dirty="0" smtClean="0"/>
              <a:t>6 years DBA consultant for Einstein Technology 	Solutions</a:t>
            </a:r>
          </a:p>
          <a:p>
            <a:pPr>
              <a:lnSpc>
                <a:spcPct val="150000"/>
              </a:lnSpc>
            </a:pPr>
            <a:r>
              <a:rPr lang="en-US" dirty="0" smtClean="0"/>
              <a:t>18 years of teaching SQL Server</a:t>
            </a:r>
          </a:p>
          <a:p>
            <a:pPr>
              <a:lnSpc>
                <a:spcPct val="150000"/>
              </a:lnSpc>
            </a:pPr>
            <a:r>
              <a:rPr lang="en-US" dirty="0" smtClean="0"/>
              <a:t>30 years of teaching</a:t>
            </a:r>
          </a:p>
          <a:p>
            <a:pPr>
              <a:lnSpc>
                <a:spcPct val="150000"/>
              </a:lnSpc>
            </a:pPr>
            <a:r>
              <a:rPr lang="en-US" dirty="0"/>
              <a:t>5</a:t>
            </a:r>
            <a:r>
              <a:rPr lang="en-US" dirty="0" smtClean="0"/>
              <a:t> years SQL Server Instructor at Harper College, 	Palatine, IL</a:t>
            </a:r>
          </a:p>
          <a:p>
            <a:pPr>
              <a:lnSpc>
                <a:spcPct val="150000"/>
              </a:lnSpc>
            </a:pPr>
            <a:r>
              <a:rPr lang="en-US" dirty="0" smtClean="0"/>
              <a:t>Currently supervise the Shared Services DBA team for Stericycle(3 years)</a:t>
            </a:r>
          </a:p>
        </p:txBody>
      </p:sp>
      <p:sp>
        <p:nvSpPr>
          <p:cNvPr id="3" name="Title 2"/>
          <p:cNvSpPr>
            <a:spLocks noGrp="1"/>
          </p:cNvSpPr>
          <p:nvPr>
            <p:ph type="title"/>
          </p:nvPr>
        </p:nvSpPr>
        <p:spPr/>
        <p:txBody>
          <a:bodyPr/>
          <a:lstStyle/>
          <a:p>
            <a:r>
              <a:rPr lang="en-US" dirty="0" smtClean="0"/>
              <a:t>About Me	</a:t>
            </a:r>
            <a:endParaRPr lang="en-US" dirty="0"/>
          </a:p>
        </p:txBody>
      </p:sp>
    </p:spTree>
    <p:extLst>
      <p:ext uri="{BB962C8B-B14F-4D97-AF65-F5344CB8AC3E}">
        <p14:creationId xmlns:p14="http://schemas.microsoft.com/office/powerpoint/2010/main" val="186684521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1371600"/>
            <a:ext cx="10363200" cy="3687762"/>
          </a:xfrm>
        </p:spPr>
        <p:txBody>
          <a:bodyPr>
            <a:normAutofit/>
          </a:bodyPr>
          <a:lstStyle/>
          <a:p>
            <a:r>
              <a:rPr lang="en-US" sz="8800" dirty="0" smtClean="0"/>
              <a:t>Thank You!!</a:t>
            </a:r>
            <a:endParaRPr lang="en-US" sz="8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4334" y="3200400"/>
            <a:ext cx="2424866" cy="648908"/>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7359" y="381000"/>
            <a:ext cx="1687441" cy="1012464"/>
          </a:xfrm>
          <a:prstGeom prst="rect">
            <a:avLst/>
          </a:prstGeom>
        </p:spPr>
      </p:pic>
      <p:pic>
        <p:nvPicPr>
          <p:cNvPr id="18" name="Picture 17"/>
          <p:cNvPicPr>
            <a:picLocks noChangeAspect="1"/>
          </p:cNvPicPr>
          <p:nvPr/>
        </p:nvPicPr>
        <p:blipFill>
          <a:blip r:embed="rId5" cstate="print"/>
          <a:stretch>
            <a:fillRect/>
          </a:stretch>
        </p:blipFill>
        <p:spPr>
          <a:xfrm>
            <a:off x="418294" y="1981200"/>
            <a:ext cx="2694571" cy="838200"/>
          </a:xfrm>
          <a:prstGeom prst="rect">
            <a:avLst/>
          </a:prstGeom>
        </p:spPr>
      </p:pic>
      <p:pic>
        <p:nvPicPr>
          <p:cNvPr id="19" name="Picture 18"/>
          <p:cNvPicPr>
            <a:picLocks noChangeAspect="1"/>
          </p:cNvPicPr>
          <p:nvPr/>
        </p:nvPicPr>
        <p:blipFill>
          <a:blip r:embed="rId6" cstate="print"/>
          <a:stretch>
            <a:fillRect/>
          </a:stretch>
        </p:blipFill>
        <p:spPr>
          <a:xfrm>
            <a:off x="3799916" y="3773108"/>
            <a:ext cx="2476500" cy="1143000"/>
          </a:xfrm>
          <a:prstGeom prst="rect">
            <a:avLst/>
          </a:prstGeom>
        </p:spPr>
      </p:pic>
      <p:pic>
        <p:nvPicPr>
          <p:cNvPr id="20" name="Picture 19"/>
          <p:cNvPicPr>
            <a:picLocks noChangeAspect="1"/>
          </p:cNvPicPr>
          <p:nvPr/>
        </p:nvPicPr>
        <p:blipFill>
          <a:blip r:embed="rId7" cstate="print"/>
          <a:stretch>
            <a:fillRect/>
          </a:stretch>
        </p:blipFill>
        <p:spPr>
          <a:xfrm>
            <a:off x="3962400" y="5943600"/>
            <a:ext cx="2533650" cy="676275"/>
          </a:xfrm>
          <a:prstGeom prst="rect">
            <a:avLst/>
          </a:prstGeom>
        </p:spPr>
      </p:pic>
      <p:pic>
        <p:nvPicPr>
          <p:cNvPr id="21" name="Picture 20"/>
          <p:cNvPicPr>
            <a:picLocks noChangeAspect="1"/>
          </p:cNvPicPr>
          <p:nvPr/>
        </p:nvPicPr>
        <p:blipFill>
          <a:blip r:embed="rId8" cstate="print"/>
          <a:stretch>
            <a:fillRect/>
          </a:stretch>
        </p:blipFill>
        <p:spPr>
          <a:xfrm>
            <a:off x="3249186" y="5105400"/>
            <a:ext cx="3238500" cy="685800"/>
          </a:xfrm>
          <a:prstGeom prst="rect">
            <a:avLst/>
          </a:prstGeom>
        </p:spPr>
      </p:pic>
      <p:pic>
        <p:nvPicPr>
          <p:cNvPr id="22" name="Picture 21"/>
          <p:cNvPicPr>
            <a:picLocks noChangeAspect="1"/>
          </p:cNvPicPr>
          <p:nvPr/>
        </p:nvPicPr>
        <p:blipFill>
          <a:blip r:embed="rId9" cstate="print"/>
          <a:stretch>
            <a:fillRect/>
          </a:stretch>
        </p:blipFill>
        <p:spPr>
          <a:xfrm>
            <a:off x="6629400" y="4191000"/>
            <a:ext cx="2172410" cy="2286000"/>
          </a:xfrm>
          <a:prstGeom prst="rect">
            <a:avLst/>
          </a:prstGeom>
        </p:spPr>
      </p:pic>
      <p:pic>
        <p:nvPicPr>
          <p:cNvPr id="23" name="Picture 22"/>
          <p:cNvPicPr>
            <a:picLocks noChangeAspect="1"/>
          </p:cNvPicPr>
          <p:nvPr/>
        </p:nvPicPr>
        <p:blipFill>
          <a:blip r:embed="rId10" cstate="print"/>
          <a:stretch>
            <a:fillRect/>
          </a:stretch>
        </p:blipFill>
        <p:spPr>
          <a:xfrm>
            <a:off x="228600" y="228600"/>
            <a:ext cx="1828799" cy="1609344"/>
          </a:xfrm>
          <a:prstGeom prst="rect">
            <a:avLst/>
          </a:prstGeom>
        </p:spPr>
      </p:pic>
      <p:pic>
        <p:nvPicPr>
          <p:cNvPr id="24" name="Picture 23"/>
          <p:cNvPicPr>
            <a:picLocks noChangeAspect="1"/>
          </p:cNvPicPr>
          <p:nvPr/>
        </p:nvPicPr>
        <p:blipFill>
          <a:blip r:embed="rId11" cstate="print"/>
          <a:stretch>
            <a:fillRect/>
          </a:stretch>
        </p:blipFill>
        <p:spPr>
          <a:xfrm>
            <a:off x="6653192" y="1371600"/>
            <a:ext cx="2490808" cy="1458034"/>
          </a:xfrm>
          <a:prstGeom prst="rect">
            <a:avLst/>
          </a:prstGeom>
        </p:spPr>
      </p:pic>
      <p:pic>
        <p:nvPicPr>
          <p:cNvPr id="25" name="Picture 24"/>
          <p:cNvPicPr>
            <a:picLocks noChangeAspect="1"/>
          </p:cNvPicPr>
          <p:nvPr/>
        </p:nvPicPr>
        <p:blipFill>
          <a:blip r:embed="rId12" cstate="print"/>
          <a:stretch>
            <a:fillRect/>
          </a:stretch>
        </p:blipFill>
        <p:spPr>
          <a:xfrm>
            <a:off x="76200" y="4967864"/>
            <a:ext cx="2906635" cy="1614797"/>
          </a:xfrm>
          <a:prstGeom prst="rect">
            <a:avLst/>
          </a:prstGeom>
        </p:spPr>
      </p:pic>
      <p:pic>
        <p:nvPicPr>
          <p:cNvPr id="26" name="Picture 25"/>
          <p:cNvPicPr>
            <a:picLocks noChangeAspect="1"/>
          </p:cNvPicPr>
          <p:nvPr/>
        </p:nvPicPr>
        <p:blipFill>
          <a:blip r:embed="rId13" cstate="print"/>
          <a:stretch>
            <a:fillRect/>
          </a:stretch>
        </p:blipFill>
        <p:spPr>
          <a:xfrm>
            <a:off x="914400" y="3039444"/>
            <a:ext cx="2570003" cy="1683352"/>
          </a:xfrm>
          <a:prstGeom prst="rect">
            <a:avLst/>
          </a:prstGeom>
        </p:spPr>
      </p:pic>
      <p:sp>
        <p:nvSpPr>
          <p:cNvPr id="27" name="TextBox 26"/>
          <p:cNvSpPr txBox="1"/>
          <p:nvPr/>
        </p:nvSpPr>
        <p:spPr>
          <a:xfrm>
            <a:off x="4395660" y="379878"/>
            <a:ext cx="4214940" cy="723275"/>
          </a:xfrm>
          <a:prstGeom prst="rect">
            <a:avLst/>
          </a:prstGeom>
          <a:noFill/>
          <a:ln w="15875">
            <a:solidFill>
              <a:schemeClr val="accent1"/>
            </a:solidFill>
          </a:ln>
        </p:spPr>
        <p:txBody>
          <a:bodyPr wrap="square" rtlCol="0">
            <a:spAutoFit/>
          </a:bodyPr>
          <a:lstStyle/>
          <a:p>
            <a:pPr algn="ctr"/>
            <a:r>
              <a:rPr lang="en-US" sz="4100" b="1" dirty="0">
                <a:solidFill>
                  <a:schemeClr val="tx2"/>
                </a:solidFill>
                <a:effectLst>
                  <a:outerShdw blurRad="31750" dist="25400" dir="5400000" algn="tl" rotWithShape="0">
                    <a:srgbClr val="000000">
                      <a:alpha val="25000"/>
                    </a:srgbClr>
                  </a:outerShdw>
                </a:effectLst>
                <a:latin typeface="+mj-lt"/>
                <a:ea typeface="+mj-ea"/>
                <a:cs typeface="+mj-cs"/>
              </a:rPr>
              <a:t>Certifications</a:t>
            </a:r>
          </a:p>
        </p:txBody>
      </p:sp>
      <p:pic>
        <p:nvPicPr>
          <p:cNvPr id="1026" name="Picture 2" descr="C:\Users\david.bland\Desktop\Captur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36820" y="1707465"/>
            <a:ext cx="2182102" cy="1729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67830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181600"/>
          </a:xfrm>
        </p:spPr>
        <p:txBody>
          <a:bodyPr>
            <a:normAutofit fontScale="85000" lnSpcReduction="20000"/>
          </a:bodyPr>
          <a:lstStyle/>
          <a:p>
            <a:pPr>
              <a:lnSpc>
                <a:spcPct val="150000"/>
              </a:lnSpc>
            </a:pPr>
            <a:r>
              <a:rPr lang="en-US" dirty="0" smtClean="0"/>
              <a:t>Types of Execution Plans</a:t>
            </a:r>
          </a:p>
          <a:p>
            <a:pPr>
              <a:lnSpc>
                <a:spcPct val="150000"/>
              </a:lnSpc>
            </a:pPr>
            <a:r>
              <a:rPr lang="en-US" dirty="0" smtClean="0"/>
              <a:t>First Look at an Execution Plan</a:t>
            </a:r>
          </a:p>
          <a:p>
            <a:pPr>
              <a:lnSpc>
                <a:spcPct val="150000"/>
              </a:lnSpc>
            </a:pPr>
            <a:r>
              <a:rPr lang="en-US" dirty="0" smtClean="0"/>
              <a:t>Execution Plan Operators and Identifying potential 	performance bottlenecks</a:t>
            </a:r>
          </a:p>
          <a:p>
            <a:pPr>
              <a:lnSpc>
                <a:spcPct val="150000"/>
              </a:lnSpc>
            </a:pPr>
            <a:r>
              <a:rPr lang="en-US" dirty="0" smtClean="0"/>
              <a:t>How to view the plans</a:t>
            </a:r>
          </a:p>
          <a:p>
            <a:pPr>
              <a:lnSpc>
                <a:spcPct val="150000"/>
              </a:lnSpc>
            </a:pPr>
            <a:r>
              <a:rPr lang="en-US" dirty="0" smtClean="0"/>
              <a:t>SQL Sentry Plan Explorer</a:t>
            </a:r>
          </a:p>
          <a:p>
            <a:pPr marL="109728" indent="0">
              <a:lnSpc>
                <a:spcPct val="150000"/>
              </a:lnSpc>
              <a:buNone/>
            </a:pPr>
            <a:endParaRPr lang="en-US" dirty="0" smtClean="0"/>
          </a:p>
          <a:p>
            <a:pPr marL="109728" indent="0">
              <a:lnSpc>
                <a:spcPct val="150000"/>
              </a:lnSpc>
              <a:buNone/>
            </a:pPr>
            <a:r>
              <a:rPr lang="en-US" dirty="0" smtClean="0"/>
              <a:t>“When </a:t>
            </a:r>
            <a:r>
              <a:rPr lang="en-US"/>
              <a:t>writing </a:t>
            </a:r>
            <a:r>
              <a:rPr lang="en-US" smtClean="0"/>
              <a:t>an </a:t>
            </a:r>
            <a:r>
              <a:rPr lang="en-US" dirty="0" err="1"/>
              <a:t>sql</a:t>
            </a:r>
            <a:r>
              <a:rPr lang="en-US" dirty="0"/>
              <a:t> </a:t>
            </a:r>
            <a:r>
              <a:rPr lang="en-US" dirty="0" smtClean="0"/>
              <a:t>statement, </a:t>
            </a:r>
            <a:r>
              <a:rPr lang="en-US" dirty="0"/>
              <a:t>you are telling SQL Server what you want, not how you want SQL Server to do it</a:t>
            </a:r>
            <a:r>
              <a:rPr lang="en-US" dirty="0" smtClean="0"/>
              <a:t>.” – Brian Hansen </a:t>
            </a:r>
            <a:endParaRPr lang="en-US" dirty="0"/>
          </a:p>
          <a:p>
            <a:pPr>
              <a:lnSpc>
                <a:spcPct val="150000"/>
              </a:lnSpc>
            </a:pPr>
            <a:endParaRPr lang="en-US" dirty="0"/>
          </a:p>
        </p:txBody>
      </p:sp>
      <p:sp>
        <p:nvSpPr>
          <p:cNvPr id="2" name="Title 1"/>
          <p:cNvSpPr>
            <a:spLocks noGrp="1"/>
          </p:cNvSpPr>
          <p:nvPr>
            <p:ph type="title"/>
          </p:nvPr>
        </p:nvSpPr>
        <p:spPr>
          <a:xfrm>
            <a:off x="457200" y="32084"/>
            <a:ext cx="8229600" cy="1143000"/>
          </a:xfrm>
        </p:spPr>
        <p:txBody>
          <a:bodyPr/>
          <a:lstStyle/>
          <a:p>
            <a:r>
              <a:rPr lang="en-US" dirty="0" smtClean="0"/>
              <a:t>Agenda</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nSpc>
                <a:spcPct val="150000"/>
              </a:lnSpc>
            </a:pPr>
            <a:r>
              <a:rPr lang="en-US" dirty="0" smtClean="0"/>
              <a:t>Are indexes being used?</a:t>
            </a:r>
          </a:p>
          <a:p>
            <a:pPr>
              <a:lnSpc>
                <a:spcPct val="150000"/>
              </a:lnSpc>
            </a:pPr>
            <a:r>
              <a:rPr lang="en-US" dirty="0" smtClean="0"/>
              <a:t>Is the proper index being used?</a:t>
            </a:r>
          </a:p>
          <a:p>
            <a:pPr>
              <a:lnSpc>
                <a:spcPct val="150000"/>
              </a:lnSpc>
            </a:pPr>
            <a:r>
              <a:rPr lang="en-US" dirty="0" smtClean="0"/>
              <a:t>Are joins using the best physical join?</a:t>
            </a:r>
          </a:p>
          <a:p>
            <a:pPr>
              <a:lnSpc>
                <a:spcPct val="150000"/>
              </a:lnSpc>
            </a:pPr>
            <a:r>
              <a:rPr lang="en-US" dirty="0" smtClean="0"/>
              <a:t>Are indexes missing?</a:t>
            </a:r>
          </a:p>
          <a:p>
            <a:pPr>
              <a:lnSpc>
                <a:spcPct val="150000"/>
              </a:lnSpc>
            </a:pPr>
            <a:r>
              <a:rPr lang="en-US" dirty="0" smtClean="0"/>
              <a:t>Is there any unexpected processing?</a:t>
            </a:r>
          </a:p>
          <a:p>
            <a:pPr>
              <a:lnSpc>
                <a:spcPct val="150000"/>
              </a:lnSpc>
            </a:pPr>
            <a:r>
              <a:rPr lang="en-US" dirty="0" smtClean="0"/>
              <a:t>Where are the bottlenecks in the query?</a:t>
            </a:r>
          </a:p>
          <a:p>
            <a:pPr>
              <a:lnSpc>
                <a:spcPct val="150000"/>
              </a:lnSpc>
            </a:pPr>
            <a:r>
              <a:rPr lang="en-US" dirty="0" smtClean="0"/>
              <a:t>Is the problem in the database?</a:t>
            </a:r>
          </a:p>
          <a:p>
            <a:pPr>
              <a:lnSpc>
                <a:spcPct val="150000"/>
              </a:lnSpc>
            </a:pPr>
            <a:endParaRPr lang="en-US" dirty="0" smtClean="0"/>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Questions That Can Be Answered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Execution Plan?</a:t>
            </a:r>
            <a:endParaRPr lang="en-US" dirty="0"/>
          </a:p>
        </p:txBody>
      </p:sp>
      <p:sp>
        <p:nvSpPr>
          <p:cNvPr id="4" name="Content Placeholder 3"/>
          <p:cNvSpPr>
            <a:spLocks noGrp="1"/>
          </p:cNvSpPr>
          <p:nvPr>
            <p:ph idx="1"/>
          </p:nvPr>
        </p:nvSpPr>
        <p:spPr>
          <a:xfrm>
            <a:off x="419100" y="5029200"/>
            <a:ext cx="8191500" cy="1219200"/>
          </a:xfrm>
        </p:spPr>
        <p:txBody>
          <a:bodyPr>
            <a:normAutofit fontScale="92500" lnSpcReduction="20000"/>
          </a:bodyPr>
          <a:lstStyle/>
          <a:p>
            <a:r>
              <a:rPr lang="en-US" dirty="0" smtClean="0"/>
              <a:t>How SQL Server will execute a query</a:t>
            </a:r>
          </a:p>
          <a:p>
            <a:r>
              <a:rPr lang="en-US" dirty="0" smtClean="0"/>
              <a:t>SQL Server may create more than one plan</a:t>
            </a:r>
          </a:p>
          <a:p>
            <a:r>
              <a:rPr lang="en-US" dirty="0" smtClean="0"/>
              <a:t>Uses Statistics to determine the best plan to use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303" y="1219200"/>
            <a:ext cx="8697097" cy="3460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76400"/>
            <a:ext cx="8686800" cy="4330891"/>
          </a:xfrm>
        </p:spPr>
        <p:txBody>
          <a:bodyPr>
            <a:normAutofit/>
          </a:bodyPr>
          <a:lstStyle/>
          <a:p>
            <a:pPr>
              <a:lnSpc>
                <a:spcPct val="150000"/>
              </a:lnSpc>
            </a:pPr>
            <a:r>
              <a:rPr lang="en-US" dirty="0" smtClean="0"/>
              <a:t>Minimum permissions needed: </a:t>
            </a:r>
            <a:r>
              <a:rPr lang="en-US" dirty="0" err="1" smtClean="0"/>
              <a:t>ShowPlan</a:t>
            </a:r>
            <a:r>
              <a:rPr lang="en-US" dirty="0" smtClean="0"/>
              <a:t> in the 	database</a:t>
            </a:r>
          </a:p>
          <a:p>
            <a:pPr>
              <a:lnSpc>
                <a:spcPct val="150000"/>
              </a:lnSpc>
            </a:pPr>
            <a:r>
              <a:rPr lang="en-US" dirty="0" smtClean="0"/>
              <a:t>Members of </a:t>
            </a:r>
            <a:r>
              <a:rPr lang="en-US" dirty="0" err="1" smtClean="0"/>
              <a:t>Sysadmin</a:t>
            </a:r>
            <a:r>
              <a:rPr lang="en-US" dirty="0" smtClean="0"/>
              <a:t> role</a:t>
            </a:r>
          </a:p>
          <a:p>
            <a:pPr>
              <a:lnSpc>
                <a:spcPct val="150000"/>
              </a:lnSpc>
            </a:pPr>
            <a:r>
              <a:rPr lang="en-US" dirty="0" smtClean="0"/>
              <a:t>Members of </a:t>
            </a:r>
            <a:r>
              <a:rPr lang="en-US" dirty="0" err="1" smtClean="0"/>
              <a:t>DB_Owner</a:t>
            </a:r>
            <a:endParaRPr lang="en-US" dirty="0" smtClean="0"/>
          </a:p>
        </p:txBody>
      </p:sp>
      <p:sp>
        <p:nvSpPr>
          <p:cNvPr id="3" name="Title 2"/>
          <p:cNvSpPr>
            <a:spLocks noGrp="1"/>
          </p:cNvSpPr>
          <p:nvPr>
            <p:ph type="title"/>
          </p:nvPr>
        </p:nvSpPr>
        <p:spPr>
          <a:xfrm>
            <a:off x="457200" y="274638"/>
            <a:ext cx="8229600" cy="1401762"/>
          </a:xfrm>
        </p:spPr>
        <p:txBody>
          <a:bodyPr>
            <a:normAutofit/>
          </a:bodyPr>
          <a:lstStyle/>
          <a:p>
            <a:r>
              <a:rPr lang="en-US" dirty="0" smtClean="0"/>
              <a:t>Requirements to View Execution Plans</a:t>
            </a:r>
            <a:endParaRPr lang="en-US" dirty="0"/>
          </a:p>
        </p:txBody>
      </p:sp>
      <p:pic>
        <p:nvPicPr>
          <p:cNvPr id="4" name="Picture 3" descr="ShowPlanPermissions.JPG"/>
          <p:cNvPicPr>
            <a:picLocks noChangeAspect="1"/>
          </p:cNvPicPr>
          <p:nvPr/>
        </p:nvPicPr>
        <p:blipFill>
          <a:blip r:embed="rId3" cstate="print"/>
          <a:stretch>
            <a:fillRect/>
          </a:stretch>
        </p:blipFill>
        <p:spPr>
          <a:xfrm>
            <a:off x="2438399" y="4572000"/>
            <a:ext cx="6034267" cy="17526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1"/>
            <a:ext cx="8229600" cy="3505200"/>
          </a:xfrm>
        </p:spPr>
        <p:txBody>
          <a:bodyPr>
            <a:normAutofit fontScale="92500" lnSpcReduction="20000"/>
          </a:bodyPr>
          <a:lstStyle/>
          <a:p>
            <a:r>
              <a:rPr lang="en-US" dirty="0" smtClean="0"/>
              <a:t>Types of Plans</a:t>
            </a:r>
          </a:p>
          <a:p>
            <a:pPr lvl="1"/>
            <a:r>
              <a:rPr lang="en-US" dirty="0" smtClean="0"/>
              <a:t>Actual</a:t>
            </a:r>
          </a:p>
          <a:p>
            <a:pPr lvl="1"/>
            <a:r>
              <a:rPr lang="en-US" dirty="0" smtClean="0"/>
              <a:t>Estimated</a:t>
            </a:r>
          </a:p>
          <a:p>
            <a:pPr>
              <a:buNone/>
            </a:pPr>
            <a:endParaRPr lang="en-US" dirty="0" smtClean="0"/>
          </a:p>
          <a:p>
            <a:r>
              <a:rPr lang="en-US" dirty="0" smtClean="0"/>
              <a:t>Displaying Execution Plans</a:t>
            </a:r>
          </a:p>
          <a:p>
            <a:pPr lvl="1"/>
            <a:r>
              <a:rPr lang="en-US" dirty="0" smtClean="0"/>
              <a:t>Graphical plans</a:t>
            </a:r>
          </a:p>
          <a:p>
            <a:pPr lvl="1"/>
            <a:r>
              <a:rPr lang="en-US" dirty="0" smtClean="0"/>
              <a:t>XML plans</a:t>
            </a:r>
          </a:p>
          <a:p>
            <a:pPr lvl="1"/>
            <a:endParaRPr lang="en-US" dirty="0" smtClean="0"/>
          </a:p>
          <a:p>
            <a:r>
              <a:rPr lang="en-US" dirty="0" smtClean="0"/>
              <a:t>Saving</a:t>
            </a:r>
          </a:p>
          <a:p>
            <a:pPr lvl="1"/>
            <a:r>
              <a:rPr lang="en-US" dirty="0" smtClean="0"/>
              <a:t>.SQLPLAN</a:t>
            </a:r>
            <a:endParaRPr lang="en-US" dirty="0"/>
          </a:p>
        </p:txBody>
      </p:sp>
      <p:sp>
        <p:nvSpPr>
          <p:cNvPr id="3" name="Title 2"/>
          <p:cNvSpPr>
            <a:spLocks noGrp="1"/>
          </p:cNvSpPr>
          <p:nvPr>
            <p:ph type="title"/>
          </p:nvPr>
        </p:nvSpPr>
        <p:spPr/>
        <p:txBody>
          <a:bodyPr>
            <a:normAutofit fontScale="90000"/>
          </a:bodyPr>
          <a:lstStyle/>
          <a:p>
            <a:r>
              <a:rPr lang="en-US" dirty="0" smtClean="0"/>
              <a:t>Types of Plans and Displaying Execution Plans</a:t>
            </a:r>
            <a:endParaRPr lang="en-US" dirty="0"/>
          </a:p>
        </p:txBody>
      </p:sp>
      <p:pic>
        <p:nvPicPr>
          <p:cNvPr id="5" name="Picture 4" descr="Actual.JPG"/>
          <p:cNvPicPr>
            <a:picLocks noChangeAspect="1"/>
          </p:cNvPicPr>
          <p:nvPr/>
        </p:nvPicPr>
        <p:blipFill>
          <a:blip r:embed="rId3" cstate="print"/>
          <a:stretch>
            <a:fillRect/>
          </a:stretch>
        </p:blipFill>
        <p:spPr>
          <a:xfrm>
            <a:off x="5026572" y="1066800"/>
            <a:ext cx="5486400" cy="1691640"/>
          </a:xfrm>
          <a:prstGeom prst="rect">
            <a:avLst/>
          </a:prstGeom>
          <a:effectLst>
            <a:glow rad="228600">
              <a:schemeClr val="accent4">
                <a:satMod val="175000"/>
                <a:alpha val="40000"/>
              </a:schemeClr>
            </a:glow>
          </a:effectLst>
        </p:spPr>
      </p:pic>
      <p:pic>
        <p:nvPicPr>
          <p:cNvPr id="7" name="Picture 6" descr="XMLON.JPG"/>
          <p:cNvPicPr>
            <a:picLocks noChangeAspect="1"/>
          </p:cNvPicPr>
          <p:nvPr/>
        </p:nvPicPr>
        <p:blipFill>
          <a:blip r:embed="rId4" cstate="print"/>
          <a:stretch>
            <a:fillRect/>
          </a:stretch>
        </p:blipFill>
        <p:spPr>
          <a:xfrm>
            <a:off x="4191000" y="4114800"/>
            <a:ext cx="3886200" cy="1838051"/>
          </a:xfrm>
          <a:prstGeom prst="rect">
            <a:avLst/>
          </a:prstGeom>
          <a:effectLst>
            <a:glow rad="228600">
              <a:schemeClr val="accent4">
                <a:satMod val="175000"/>
                <a:alpha val="40000"/>
              </a:schemeClr>
            </a:glow>
          </a:effectLst>
        </p:spPr>
      </p:pic>
      <p:sp>
        <p:nvSpPr>
          <p:cNvPr id="4" name="TextBox 3"/>
          <p:cNvSpPr txBox="1"/>
          <p:nvPr/>
        </p:nvSpPr>
        <p:spPr>
          <a:xfrm>
            <a:off x="7315200" y="6248400"/>
            <a:ext cx="1447800" cy="369332"/>
          </a:xfrm>
          <a:prstGeom prst="rect">
            <a:avLst/>
          </a:prstGeom>
          <a:noFill/>
        </p:spPr>
        <p:txBody>
          <a:bodyPr wrap="square" rtlCol="0">
            <a:spAutoFit/>
          </a:bodyPr>
          <a:lstStyle/>
          <a:p>
            <a:r>
              <a:rPr lang="en-US" dirty="0" smtClean="0"/>
              <a:t>Demo #1</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ttachment xmlns="83e7d88b-81c5-4fd0-8b2d-2c9c96d8232c">
      <Url xsi:nil="true"/>
      <Description xsi:nil="true"/>
    </Attachmen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F2A7B305F5994A8B621116186C8C65" ma:contentTypeVersion="2" ma:contentTypeDescription="Create a new document." ma:contentTypeScope="" ma:versionID="d98f96abc8f84d9b8724f7f0ac99f04d">
  <xsd:schema xmlns:xsd="http://www.w3.org/2001/XMLSchema" xmlns:xs="http://www.w3.org/2001/XMLSchema" xmlns:p="http://schemas.microsoft.com/office/2006/metadata/properties" xmlns:ns2="83e7d88b-81c5-4fd0-8b2d-2c9c96d8232c" targetNamespace="http://schemas.microsoft.com/office/2006/metadata/properties" ma:root="true" ma:fieldsID="3dd836ac7c5e6b49dab5ab35addba31b" ns2:_="">
    <xsd:import namespace="83e7d88b-81c5-4fd0-8b2d-2c9c96d8232c"/>
    <xsd:element name="properties">
      <xsd:complexType>
        <xsd:sequence>
          <xsd:element name="documentManagement">
            <xsd:complexType>
              <xsd:all>
                <xsd:element ref="ns2:Attach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e7d88b-81c5-4fd0-8b2d-2c9c96d8232c" elementFormDefault="qualified">
    <xsd:import namespace="http://schemas.microsoft.com/office/2006/documentManagement/types"/>
    <xsd:import namespace="http://schemas.microsoft.com/office/infopath/2007/PartnerControls"/>
    <xsd:element name="Attachment" ma:index="8" nillable="true" ma:displayName="Attachment" ma:format="Hyperlink" ma:internalName="Attachment"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64F1A8-0FB6-482E-B3A5-5ADC1479174F}">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83e7d88b-81c5-4fd0-8b2d-2c9c96d8232c"/>
    <ds:schemaRef ds:uri="http://www.w3.org/XML/1998/namespace"/>
  </ds:schemaRefs>
</ds:datastoreItem>
</file>

<file path=customXml/itemProps2.xml><?xml version="1.0" encoding="utf-8"?>
<ds:datastoreItem xmlns:ds="http://schemas.openxmlformats.org/officeDocument/2006/customXml" ds:itemID="{2A3B33A3-01FC-426F-9934-3D6E8BF5680F}">
  <ds:schemaRefs>
    <ds:schemaRef ds:uri="http://schemas.microsoft.com/sharepoint/v3/contenttype/forms"/>
  </ds:schemaRefs>
</ds:datastoreItem>
</file>

<file path=customXml/itemProps3.xml><?xml version="1.0" encoding="utf-8"?>
<ds:datastoreItem xmlns:ds="http://schemas.openxmlformats.org/officeDocument/2006/customXml" ds:itemID="{CB170A15-C50B-4DC7-8B90-D44191F78E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e7d88b-81c5-4fd0-8b2d-2c9c96d823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Concourse</Template>
  <TotalTime>17256</TotalTime>
  <Words>1314</Words>
  <Application>Microsoft Office PowerPoint</Application>
  <PresentationFormat>On-screen Show (4:3)</PresentationFormat>
  <Paragraphs>241</Paragraphs>
  <Slides>30</Slides>
  <Notes>21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Concourse</vt:lpstr>
      <vt:lpstr>SQL Server Execution Plans: How to use them to find performance bottlenecks </vt:lpstr>
      <vt:lpstr>Thank You Sponsors</vt:lpstr>
      <vt:lpstr>About Me </vt:lpstr>
      <vt:lpstr>PowerPoint Presentation</vt:lpstr>
      <vt:lpstr>Agenda</vt:lpstr>
      <vt:lpstr>Questions That Can Be Answered</vt:lpstr>
      <vt:lpstr>What is an Execution Plan?</vt:lpstr>
      <vt:lpstr>Requirements to View Execution Plans</vt:lpstr>
      <vt:lpstr>Types of Plans and Displaying Execution Plans</vt:lpstr>
      <vt:lpstr>Plan Reuse</vt:lpstr>
      <vt:lpstr>First Look at Execution Plan</vt:lpstr>
      <vt:lpstr>ToolTip Popups</vt:lpstr>
      <vt:lpstr>Seeks vs Scans</vt:lpstr>
      <vt:lpstr>Table Scan</vt:lpstr>
      <vt:lpstr>Physical Join Operators</vt:lpstr>
      <vt:lpstr>Parallelism</vt:lpstr>
      <vt:lpstr>Unexpected Processing </vt:lpstr>
      <vt:lpstr>CONVERT_IMPLICIT </vt:lpstr>
      <vt:lpstr>Other Operators</vt:lpstr>
      <vt:lpstr>Missing</vt:lpstr>
      <vt:lpstr>Using Activity Monitor</vt:lpstr>
      <vt:lpstr>Extended Events</vt:lpstr>
      <vt:lpstr>Live Query Stats</vt:lpstr>
      <vt:lpstr>Compare Two Plans</vt:lpstr>
      <vt:lpstr>SQL Sentry Plan Explorer</vt:lpstr>
      <vt:lpstr>Solutions</vt:lpstr>
      <vt:lpstr>Resources Used</vt:lpstr>
      <vt:lpstr>Resources Used</vt:lpstr>
      <vt:lpstr>Questions</vt:lpstr>
      <vt:lpstr>Thank You!!</vt:lpstr>
    </vt:vector>
  </TitlesOfParts>
  <Company>Stericycle,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Execution Plans</dc:title>
  <dc:creator>david.bland</dc:creator>
  <cp:lastModifiedBy>Bland, David</cp:lastModifiedBy>
  <cp:revision>445</cp:revision>
  <dcterms:created xsi:type="dcterms:W3CDTF">2015-03-10T02:22:13Z</dcterms:created>
  <dcterms:modified xsi:type="dcterms:W3CDTF">2017-09-13T03:52:37Z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0x010100DBF2A7B305F5994A8B621116186C8C65</vt:lpwstr>
  </property>
</Properties>
</file>