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1"/>
    <p:sldMasterId id="2147483920" r:id="rId2"/>
    <p:sldMasterId id="2147483932" r:id="rId3"/>
  </p:sldMasterIdLst>
  <p:notesMasterIdLst>
    <p:notesMasterId r:id="rId28"/>
  </p:notesMasterIdLst>
  <p:handoutMasterIdLst>
    <p:handoutMasterId r:id="rId29"/>
  </p:handoutMasterIdLst>
  <p:sldIdLst>
    <p:sldId id="256" r:id="rId4"/>
    <p:sldId id="284" r:id="rId5"/>
    <p:sldId id="283" r:id="rId6"/>
    <p:sldId id="257" r:id="rId7"/>
    <p:sldId id="285" r:id="rId8"/>
    <p:sldId id="264" r:id="rId9"/>
    <p:sldId id="258" r:id="rId10"/>
    <p:sldId id="260" r:id="rId11"/>
    <p:sldId id="262" r:id="rId12"/>
    <p:sldId id="261" r:id="rId13"/>
    <p:sldId id="263" r:id="rId14"/>
    <p:sldId id="265" r:id="rId15"/>
    <p:sldId id="267" r:id="rId16"/>
    <p:sldId id="289" r:id="rId17"/>
    <p:sldId id="280" r:id="rId18"/>
    <p:sldId id="274" r:id="rId19"/>
    <p:sldId id="281" r:id="rId20"/>
    <p:sldId id="286" r:id="rId21"/>
    <p:sldId id="259" r:id="rId22"/>
    <p:sldId id="278" r:id="rId23"/>
    <p:sldId id="271" r:id="rId24"/>
    <p:sldId id="275" r:id="rId25"/>
    <p:sldId id="287" r:id="rId26"/>
    <p:sldId id="279" r:id="rId2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702"/>
    <a:srgbClr val="FF3305"/>
    <a:srgbClr val="CF3E00"/>
    <a:srgbClr val="236F7A"/>
    <a:srgbClr val="EEB42D"/>
    <a:srgbClr val="EED41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67384" autoAdjust="0"/>
  </p:normalViewPr>
  <p:slideViewPr>
    <p:cSldViewPr>
      <p:cViewPr>
        <p:scale>
          <a:sx n="50" d="100"/>
          <a:sy n="50" d="100"/>
        </p:scale>
        <p:origin x="-195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212F7C-AF72-4F42-9FC5-E288A07F9343}" type="datetimeFigureOut">
              <a:rPr lang="en-US" smtClean="0"/>
              <a:pPr/>
              <a:t>8/6/2014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897CB5-C868-4AB9-B9FD-08F2B30692E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411852-1B22-4BD4-92B7-992E30BFFBBA}" type="datetimeFigureOut">
              <a:rPr lang="en-US" smtClean="0"/>
              <a:pPr/>
              <a:t>8/6/2014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755F09-B3F6-4F9C-95A3-CEB773B8DF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sdn.microsoft.com/en-us/library/bb500302.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Cannot be</a:t>
            </a:r>
            <a:r>
              <a:rPr lang="en-US" baseline="0" dirty="0" smtClean="0"/>
              <a:t> enabled on system databases.</a:t>
            </a:r>
          </a:p>
          <a:p>
            <a:endParaRPr lang="en-US" baseline="0" dirty="0" smtClean="0"/>
          </a:p>
          <a:p>
            <a:r>
              <a:rPr lang="en-US" baseline="0" dirty="0" smtClean="0"/>
              <a:t>When disabling CDC on a database, the objects created will be deleted.</a:t>
            </a:r>
          </a:p>
          <a:p>
            <a:endParaRPr lang="en-US" baseline="0" dirty="0" smtClean="0"/>
          </a:p>
          <a:p>
            <a:r>
              <a:rPr lang="en-US" baseline="0" dirty="0" smtClean="0"/>
              <a:t>Does not create the Agent jobs until a table is enabled for CDC.</a:t>
            </a:r>
          </a:p>
          <a:p>
            <a:endParaRPr lang="en-US" baseline="0" dirty="0" smtClean="0"/>
          </a:p>
          <a:p>
            <a:r>
              <a:rPr lang="en-US" baseline="0" dirty="0" smtClean="0"/>
              <a:t>SQL Server will allow for the creation of the CDC schema.</a:t>
            </a:r>
            <a:endParaRPr lang="en-US" dirty="0"/>
          </a:p>
        </p:txBody>
      </p:sp>
      <p:sp>
        <p:nvSpPr>
          <p:cNvPr id="4" name="Slide Number Placeholder 3"/>
          <p:cNvSpPr>
            <a:spLocks noGrp="1"/>
          </p:cNvSpPr>
          <p:nvPr>
            <p:ph type="sldNum" sz="quarter" idx="10"/>
          </p:nvPr>
        </p:nvSpPr>
        <p:spPr/>
        <p:txBody>
          <a:bodyPr/>
          <a:lstStyle/>
          <a:p>
            <a:fld id="{26755F09-B3F6-4F9C-95A3-CEB773B8DFC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1" i="0" kern="1200" dirty="0" smtClean="0">
                <a:solidFill>
                  <a:schemeClr val="tx1"/>
                </a:solidFill>
                <a:latin typeface="+mn-lt"/>
                <a:ea typeface="+mn-ea"/>
                <a:cs typeface="+mn-cs"/>
              </a:rPr>
              <a:t>A role for controlling access to a change table.</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purpose of the named role is to control access to the change data. The specified role can be an existing fixed server role or a database role. If the specified role does not already exist, a database role of that name is created automatically. Members of either the </a:t>
            </a:r>
            <a:r>
              <a:rPr lang="en-US" sz="1200" b="1" i="0" kern="1200" dirty="0" err="1" smtClean="0">
                <a:solidFill>
                  <a:schemeClr val="tx1"/>
                </a:solidFill>
                <a:latin typeface="+mn-lt"/>
                <a:ea typeface="+mn-ea"/>
                <a:cs typeface="+mn-cs"/>
              </a:rPr>
              <a:t>sysadmin</a:t>
            </a:r>
            <a:r>
              <a:rPr lang="en-US" sz="1200" b="0" i="0" kern="1200" dirty="0" smtClean="0">
                <a:solidFill>
                  <a:schemeClr val="tx1"/>
                </a:solidFill>
                <a:latin typeface="+mn-lt"/>
                <a:ea typeface="+mn-ea"/>
                <a:cs typeface="+mn-cs"/>
              </a:rPr>
              <a:t> or </a:t>
            </a:r>
            <a:r>
              <a:rPr lang="en-US" sz="1200" b="1" i="0" kern="1200" dirty="0" err="1" smtClean="0">
                <a:solidFill>
                  <a:schemeClr val="tx1"/>
                </a:solidFill>
                <a:latin typeface="+mn-lt"/>
                <a:ea typeface="+mn-ea"/>
                <a:cs typeface="+mn-cs"/>
              </a:rPr>
              <a:t>db_owner</a:t>
            </a:r>
            <a:r>
              <a:rPr lang="en-US" sz="1200" b="0" i="0" kern="1200" dirty="0" smtClean="0">
                <a:solidFill>
                  <a:schemeClr val="tx1"/>
                </a:solidFill>
                <a:latin typeface="+mn-lt"/>
                <a:ea typeface="+mn-ea"/>
                <a:cs typeface="+mn-cs"/>
              </a:rPr>
              <a:t> role have full access to the data in the change tables. All other users must have SELECT permission on all the captured columns of the source table. In addition, when a role is specified, users who are not members of either </a:t>
            </a:r>
            <a:r>
              <a:rPr lang="en-US" sz="1200" b="0" i="0" kern="1200" dirty="0" err="1" smtClean="0">
                <a:solidFill>
                  <a:schemeClr val="tx1"/>
                </a:solidFill>
                <a:latin typeface="+mn-lt"/>
                <a:ea typeface="+mn-ea"/>
                <a:cs typeface="+mn-cs"/>
              </a:rPr>
              <a:t>the</a:t>
            </a:r>
            <a:r>
              <a:rPr lang="en-US" sz="1200" b="1" i="0" kern="1200" dirty="0" err="1" smtClean="0">
                <a:solidFill>
                  <a:schemeClr val="tx1"/>
                </a:solidFill>
                <a:latin typeface="+mn-lt"/>
                <a:ea typeface="+mn-ea"/>
                <a:cs typeface="+mn-cs"/>
              </a:rPr>
              <a:t>sysadmin</a:t>
            </a:r>
            <a:r>
              <a:rPr lang="en-US" sz="1200" b="0" i="0" kern="1200" dirty="0" smtClean="0">
                <a:solidFill>
                  <a:schemeClr val="tx1"/>
                </a:solidFill>
                <a:latin typeface="+mn-lt"/>
                <a:ea typeface="+mn-ea"/>
                <a:cs typeface="+mn-cs"/>
              </a:rPr>
              <a:t> or </a:t>
            </a:r>
            <a:r>
              <a:rPr lang="en-US" sz="1200" b="1" i="0" kern="1200" dirty="0" err="1" smtClean="0">
                <a:solidFill>
                  <a:schemeClr val="tx1"/>
                </a:solidFill>
                <a:latin typeface="+mn-lt"/>
                <a:ea typeface="+mn-ea"/>
                <a:cs typeface="+mn-cs"/>
              </a:rPr>
              <a:t>db_owner</a:t>
            </a:r>
            <a:r>
              <a:rPr lang="en-US" sz="1200" b="0" i="0" kern="1200" dirty="0" smtClean="0">
                <a:solidFill>
                  <a:schemeClr val="tx1"/>
                </a:solidFill>
                <a:latin typeface="+mn-lt"/>
                <a:ea typeface="+mn-ea"/>
                <a:cs typeface="+mn-cs"/>
              </a:rPr>
              <a:t> role must also be members of the specified role.</a:t>
            </a:r>
          </a:p>
          <a:p>
            <a:r>
              <a:rPr lang="en-US" sz="1200" b="0" i="0" kern="1200" dirty="0" smtClean="0">
                <a:solidFill>
                  <a:schemeClr val="tx1"/>
                </a:solidFill>
                <a:latin typeface="+mn-lt"/>
                <a:ea typeface="+mn-ea"/>
                <a:cs typeface="+mn-cs"/>
              </a:rPr>
              <a:t>If you do not want to use a gating role, explicitly set the </a:t>
            </a:r>
            <a:r>
              <a:rPr lang="en-US" sz="1200" b="0" i="1" kern="1200" dirty="0" smtClean="0">
                <a:solidFill>
                  <a:schemeClr val="tx1"/>
                </a:solidFill>
                <a:latin typeface="+mn-lt"/>
                <a:ea typeface="+mn-ea"/>
                <a:cs typeface="+mn-cs"/>
              </a:rPr>
              <a:t>@</a:t>
            </a:r>
            <a:r>
              <a:rPr lang="en-US" sz="1200" b="0" i="1" kern="1200" dirty="0" err="1" smtClean="0">
                <a:solidFill>
                  <a:schemeClr val="tx1"/>
                </a:solidFill>
                <a:latin typeface="+mn-lt"/>
                <a:ea typeface="+mn-ea"/>
                <a:cs typeface="+mn-cs"/>
              </a:rPr>
              <a:t>role_name</a:t>
            </a:r>
            <a:r>
              <a:rPr lang="en-US" sz="1200" b="0" i="0" kern="1200" dirty="0" smtClean="0">
                <a:solidFill>
                  <a:schemeClr val="tx1"/>
                </a:solidFill>
                <a:latin typeface="+mn-lt"/>
                <a:ea typeface="+mn-ea"/>
                <a:cs typeface="+mn-cs"/>
              </a:rPr>
              <a:t> parameter to NULL. See the </a:t>
            </a:r>
            <a:r>
              <a:rPr lang="en-US" sz="1200" b="1" i="0" kern="1200" dirty="0" smtClean="0">
                <a:solidFill>
                  <a:schemeClr val="tx1"/>
                </a:solidFill>
                <a:latin typeface="+mn-lt"/>
                <a:ea typeface="+mn-ea"/>
                <a:cs typeface="+mn-cs"/>
              </a:rPr>
              <a:t>Enable a Table Without Using a Gating Role</a:t>
            </a:r>
            <a:r>
              <a:rPr lang="en-US" sz="1200" b="0" i="0" kern="1200" dirty="0" smtClean="0">
                <a:solidFill>
                  <a:schemeClr val="tx1"/>
                </a:solidFill>
                <a:latin typeface="+mn-lt"/>
                <a:ea typeface="+mn-ea"/>
                <a:cs typeface="+mn-cs"/>
              </a:rPr>
              <a:t> template for an example of enabling a table without a gating role.</a:t>
            </a:r>
          </a:p>
          <a:p>
            <a:endParaRPr lang="en-US" sz="1200" b="0" i="0" kern="1200" dirty="0" smtClean="0">
              <a:solidFill>
                <a:schemeClr val="tx1"/>
              </a:solidFill>
              <a:latin typeface="+mn-lt"/>
              <a:ea typeface="+mn-ea"/>
              <a:cs typeface="+mn-cs"/>
            </a:endParaRPr>
          </a:p>
          <a:p>
            <a:r>
              <a:rPr lang="en-US" dirty="0" smtClean="0"/>
              <a:t>EXEC </a:t>
            </a:r>
            <a:r>
              <a:rPr lang="en-US" dirty="0" err="1" smtClean="0"/>
              <a:t>sys.sp_cdc_enable_table</a:t>
            </a:r>
            <a:r>
              <a:rPr lang="en-US" dirty="0" smtClean="0"/>
              <a:t> @</a:t>
            </a:r>
            <a:r>
              <a:rPr lang="en-US" dirty="0" err="1" smtClean="0"/>
              <a:t>source_schema</a:t>
            </a:r>
            <a:r>
              <a:rPr lang="en-US" dirty="0" smtClean="0"/>
              <a:t> = </a:t>
            </a:r>
            <a:r>
              <a:rPr lang="en-US" dirty="0" err="1" smtClean="0"/>
              <a:t>N'dbo</a:t>
            </a:r>
            <a:r>
              <a:rPr lang="en-US" dirty="0" smtClean="0"/>
              <a:t>', @</a:t>
            </a:r>
            <a:r>
              <a:rPr lang="en-US" dirty="0" err="1" smtClean="0"/>
              <a:t>source_name</a:t>
            </a:r>
            <a:r>
              <a:rPr lang="en-US" dirty="0" smtClean="0"/>
              <a:t> = </a:t>
            </a:r>
            <a:r>
              <a:rPr lang="en-US" dirty="0" err="1" smtClean="0"/>
              <a:t>N'MyTable</a:t>
            </a:r>
            <a:r>
              <a:rPr lang="en-US" dirty="0" smtClean="0"/>
              <a:t>', @</a:t>
            </a:r>
            <a:r>
              <a:rPr lang="en-US" dirty="0" err="1" smtClean="0"/>
              <a:t>role_name</a:t>
            </a:r>
            <a:r>
              <a:rPr lang="en-US" dirty="0" smtClean="0"/>
              <a:t> = </a:t>
            </a:r>
            <a:r>
              <a:rPr lang="en-US" dirty="0" err="1" smtClean="0"/>
              <a:t>N'MyRole</a:t>
            </a:r>
            <a:r>
              <a:rPr lang="en-US" dirty="0" smtClean="0"/>
              <a:t>', @</a:t>
            </a:r>
            <a:r>
              <a:rPr lang="en-US" dirty="0" err="1" smtClean="0"/>
              <a:t>filegroup_name</a:t>
            </a:r>
            <a:r>
              <a:rPr lang="en-US" dirty="0" smtClean="0"/>
              <a:t> = </a:t>
            </a:r>
            <a:r>
              <a:rPr lang="en-US" dirty="0" err="1" smtClean="0"/>
              <a:t>N'MyDB_CT</a:t>
            </a:r>
            <a:r>
              <a:rPr lang="en-US" dirty="0" smtClean="0"/>
              <a:t>', @</a:t>
            </a:r>
            <a:r>
              <a:rPr lang="en-US" dirty="0" err="1" smtClean="0"/>
              <a:t>supports_net_changes</a:t>
            </a:r>
            <a:r>
              <a:rPr lang="en-US" dirty="0" smtClean="0"/>
              <a:t> = 1 GO</a:t>
            </a:r>
          </a:p>
          <a:p>
            <a:endParaRPr lang="en-US" sz="1200" b="0" i="0" kern="1200" dirty="0" smtClean="0">
              <a:solidFill>
                <a:schemeClr val="tx1"/>
              </a:solidFill>
              <a:latin typeface="+mn-lt"/>
              <a:ea typeface="+mn-ea"/>
              <a:cs typeface="+mn-cs"/>
            </a:endParaRPr>
          </a:p>
          <a:p>
            <a:r>
              <a:rPr lang="en-US" dirty="0" smtClean="0"/>
              <a:t>[</a:t>
            </a:r>
            <a:r>
              <a:rPr lang="en-US" b="1" dirty="0" smtClean="0"/>
              <a:t> @</a:t>
            </a:r>
            <a:r>
              <a:rPr lang="en-US" b="1" dirty="0" err="1" smtClean="0"/>
              <a:t>supports_net_changes</a:t>
            </a:r>
            <a:r>
              <a:rPr lang="en-US" b="1" dirty="0" smtClean="0"/>
              <a:t> =</a:t>
            </a:r>
            <a:r>
              <a:rPr lang="en-US" dirty="0" smtClean="0"/>
              <a:t> ] </a:t>
            </a:r>
            <a:r>
              <a:rPr lang="en-US" i="1" dirty="0" err="1" smtClean="0"/>
              <a:t>supports_net_changes</a:t>
            </a:r>
            <a:r>
              <a:rPr lang="en-US" sz="1200" kern="1200" dirty="0" err="1" smtClean="0">
                <a:solidFill>
                  <a:schemeClr val="tx1"/>
                </a:solidFill>
                <a:latin typeface="+mn-lt"/>
                <a:ea typeface="+mn-ea"/>
                <a:cs typeface="+mn-cs"/>
              </a:rPr>
              <a:t>Indicates</a:t>
            </a:r>
            <a:r>
              <a:rPr lang="en-US" sz="1200" kern="1200" dirty="0" smtClean="0">
                <a:solidFill>
                  <a:schemeClr val="tx1"/>
                </a:solidFill>
                <a:latin typeface="+mn-lt"/>
                <a:ea typeface="+mn-ea"/>
                <a:cs typeface="+mn-cs"/>
              </a:rPr>
              <a:t> whether support for querying for net changes is to be enabled for this capture instance. </a:t>
            </a:r>
            <a:r>
              <a:rPr lang="en-US" sz="1200" i="1" kern="1200" dirty="0" err="1" smtClean="0">
                <a:solidFill>
                  <a:schemeClr val="tx1"/>
                </a:solidFill>
                <a:latin typeface="+mn-lt"/>
                <a:ea typeface="+mn-ea"/>
                <a:cs typeface="+mn-cs"/>
              </a:rPr>
              <a:t>supports_net_changes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is </a:t>
            </a:r>
            <a:r>
              <a:rPr lang="en-US" sz="1200" b="1" kern="1200" dirty="0" smtClean="0">
                <a:solidFill>
                  <a:schemeClr val="tx1"/>
                </a:solidFill>
                <a:latin typeface="+mn-lt"/>
                <a:ea typeface="+mn-ea"/>
                <a:cs typeface="+mn-cs"/>
              </a:rPr>
              <a:t>bit</a:t>
            </a:r>
            <a:r>
              <a:rPr lang="en-US" sz="1200" kern="1200" dirty="0" smtClean="0">
                <a:solidFill>
                  <a:schemeClr val="tx1"/>
                </a:solidFill>
                <a:latin typeface="+mn-lt"/>
                <a:ea typeface="+mn-ea"/>
                <a:cs typeface="+mn-cs"/>
              </a:rPr>
              <a:t> with a default of 1 if the table has a primary key or the table has a unique index that has been identified by using the @</a:t>
            </a:r>
            <a:r>
              <a:rPr lang="en-US" sz="1200" kern="1200" dirty="0" err="1" smtClean="0">
                <a:solidFill>
                  <a:schemeClr val="tx1"/>
                </a:solidFill>
                <a:latin typeface="+mn-lt"/>
                <a:ea typeface="+mn-ea"/>
                <a:cs typeface="+mn-cs"/>
              </a:rPr>
              <a:t>index_name</a:t>
            </a:r>
            <a:r>
              <a:rPr lang="en-US" sz="1200" kern="1200" dirty="0" smtClean="0">
                <a:solidFill>
                  <a:schemeClr val="tx1"/>
                </a:solidFill>
                <a:latin typeface="+mn-lt"/>
                <a:ea typeface="+mn-ea"/>
                <a:cs typeface="+mn-cs"/>
              </a:rPr>
              <a:t> parameter. Otherwise, the parameter defaults to 0.</a:t>
            </a:r>
          </a:p>
          <a:p>
            <a:r>
              <a:rPr lang="en-US" sz="1200" kern="1200" dirty="0" smtClean="0">
                <a:solidFill>
                  <a:schemeClr val="tx1"/>
                </a:solidFill>
                <a:latin typeface="+mn-lt"/>
                <a:ea typeface="+mn-ea"/>
                <a:cs typeface="+mn-cs"/>
              </a:rPr>
              <a:t>If 0, only the support functions to query for all changes are generated.</a:t>
            </a:r>
          </a:p>
          <a:p>
            <a:r>
              <a:rPr lang="en-US" sz="1200" kern="1200" dirty="0" smtClean="0">
                <a:solidFill>
                  <a:schemeClr val="tx1"/>
                </a:solidFill>
                <a:latin typeface="+mn-lt"/>
                <a:ea typeface="+mn-ea"/>
                <a:cs typeface="+mn-cs"/>
              </a:rPr>
              <a:t>If 1, the functions that are needed to query for net changes are also generated.</a:t>
            </a:r>
          </a:p>
          <a:p>
            <a:r>
              <a:rPr lang="en-US" sz="1200" kern="1200" dirty="0" smtClean="0">
                <a:solidFill>
                  <a:schemeClr val="tx1"/>
                </a:solidFill>
                <a:latin typeface="+mn-lt"/>
                <a:ea typeface="+mn-ea"/>
                <a:cs typeface="+mn-cs"/>
              </a:rPr>
              <a:t>If </a:t>
            </a:r>
            <a:r>
              <a:rPr lang="en-US" sz="1200" i="1" kern="1200" dirty="0" err="1" smtClean="0">
                <a:solidFill>
                  <a:schemeClr val="tx1"/>
                </a:solidFill>
                <a:latin typeface="+mn-lt"/>
                <a:ea typeface="+mn-ea"/>
                <a:cs typeface="+mn-cs"/>
              </a:rPr>
              <a:t>supports_net_changes</a:t>
            </a:r>
            <a:r>
              <a:rPr lang="en-US" sz="1200" kern="1200" dirty="0" smtClean="0">
                <a:solidFill>
                  <a:schemeClr val="tx1"/>
                </a:solidFill>
                <a:latin typeface="+mn-lt"/>
                <a:ea typeface="+mn-ea"/>
                <a:cs typeface="+mn-cs"/>
              </a:rPr>
              <a:t> is set to 1,</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index_name</a:t>
            </a:r>
            <a:r>
              <a:rPr lang="en-US" sz="1200" kern="1200" dirty="0" smtClean="0">
                <a:solidFill>
                  <a:schemeClr val="tx1"/>
                </a:solidFill>
                <a:latin typeface="+mn-lt"/>
                <a:ea typeface="+mn-ea"/>
                <a:cs typeface="+mn-cs"/>
              </a:rPr>
              <a:t> must be specified, or the source table must have a defined primary key.</a:t>
            </a:r>
          </a:p>
          <a:p>
            <a:endParaRPr lang="en-US" sz="120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Is the </a:t>
            </a:r>
            <a:r>
              <a:rPr lang="en-US" sz="1200" b="0" i="0" kern="1200" dirty="0" err="1" smtClean="0">
                <a:solidFill>
                  <a:schemeClr val="tx1"/>
                </a:solidFill>
                <a:latin typeface="+mn-lt"/>
                <a:ea typeface="+mn-ea"/>
                <a:cs typeface="+mn-cs"/>
              </a:rPr>
              <a:t>filegroup</a:t>
            </a:r>
            <a:r>
              <a:rPr lang="en-US" sz="1200" b="0" i="0" kern="1200" dirty="0" smtClean="0">
                <a:solidFill>
                  <a:schemeClr val="tx1"/>
                </a:solidFill>
                <a:latin typeface="+mn-lt"/>
                <a:ea typeface="+mn-ea"/>
                <a:cs typeface="+mn-cs"/>
              </a:rPr>
              <a:t> to be used for the change table created for the capture instance. </a:t>
            </a:r>
            <a:r>
              <a:rPr lang="en-US" sz="1200" b="0" i="1" kern="1200" dirty="0" err="1" smtClean="0">
                <a:solidFill>
                  <a:schemeClr val="tx1"/>
                </a:solidFill>
                <a:latin typeface="+mn-lt"/>
                <a:ea typeface="+mn-ea"/>
                <a:cs typeface="+mn-cs"/>
              </a:rPr>
              <a:t>filegroup_name</a:t>
            </a:r>
            <a:r>
              <a:rPr lang="en-US" sz="1200" b="0" i="1"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is </a:t>
            </a:r>
            <a:r>
              <a:rPr lang="en-US" sz="1200" b="1" i="0" kern="1200" dirty="0" err="1" smtClean="0">
                <a:solidFill>
                  <a:schemeClr val="tx1"/>
                </a:solidFill>
                <a:latin typeface="+mn-lt"/>
                <a:ea typeface="+mn-ea"/>
                <a:cs typeface="+mn-cs"/>
              </a:rPr>
              <a:t>sysname</a:t>
            </a:r>
            <a:r>
              <a:rPr lang="en-US" sz="1200" b="0" i="0" kern="1200" dirty="0" smtClean="0">
                <a:solidFill>
                  <a:schemeClr val="tx1"/>
                </a:solidFill>
                <a:latin typeface="+mn-lt"/>
                <a:ea typeface="+mn-ea"/>
                <a:cs typeface="+mn-cs"/>
              </a:rPr>
              <a:t> and can be NULL. If specified, </a:t>
            </a:r>
            <a:r>
              <a:rPr lang="en-US" sz="1200" b="0" i="1" kern="1200" dirty="0" err="1" smtClean="0">
                <a:solidFill>
                  <a:schemeClr val="tx1"/>
                </a:solidFill>
                <a:latin typeface="+mn-lt"/>
                <a:ea typeface="+mn-ea"/>
                <a:cs typeface="+mn-cs"/>
              </a:rPr>
              <a:t>filegroup_name</a:t>
            </a:r>
            <a:r>
              <a:rPr lang="en-US" sz="1200" b="0" i="0" kern="1200" dirty="0" smtClean="0">
                <a:solidFill>
                  <a:schemeClr val="tx1"/>
                </a:solidFill>
                <a:latin typeface="+mn-lt"/>
                <a:ea typeface="+mn-ea"/>
                <a:cs typeface="+mn-cs"/>
              </a:rPr>
              <a:t> must be defined for the current database. If NULL, the default </a:t>
            </a:r>
            <a:r>
              <a:rPr lang="en-US" sz="1200" b="0" i="0" kern="1200" dirty="0" err="1" smtClean="0">
                <a:solidFill>
                  <a:schemeClr val="tx1"/>
                </a:solidFill>
                <a:latin typeface="+mn-lt"/>
                <a:ea typeface="+mn-ea"/>
                <a:cs typeface="+mn-cs"/>
              </a:rPr>
              <a:t>filegroup</a:t>
            </a:r>
            <a:r>
              <a:rPr lang="en-US" sz="1200" b="0" i="0" kern="1200" dirty="0" smtClean="0">
                <a:solidFill>
                  <a:schemeClr val="tx1"/>
                </a:solidFill>
                <a:latin typeface="+mn-lt"/>
                <a:ea typeface="+mn-ea"/>
                <a:cs typeface="+mn-cs"/>
              </a:rPr>
              <a:t> is used.</a:t>
            </a:r>
          </a:p>
          <a:p>
            <a:r>
              <a:rPr lang="en-US" sz="1200" b="0" i="0" kern="1200" dirty="0" smtClean="0">
                <a:solidFill>
                  <a:schemeClr val="tx1"/>
                </a:solidFill>
                <a:latin typeface="+mn-lt"/>
                <a:ea typeface="+mn-ea"/>
                <a:cs typeface="+mn-cs"/>
              </a:rPr>
              <a:t>We recommend creating a separate </a:t>
            </a:r>
            <a:r>
              <a:rPr lang="en-US" sz="1200" b="0" i="0" kern="1200" dirty="0" err="1" smtClean="0">
                <a:solidFill>
                  <a:schemeClr val="tx1"/>
                </a:solidFill>
                <a:latin typeface="+mn-lt"/>
                <a:ea typeface="+mn-ea"/>
                <a:cs typeface="+mn-cs"/>
              </a:rPr>
              <a:t>filegroup</a:t>
            </a:r>
            <a:r>
              <a:rPr lang="en-US" sz="1200" b="0" i="0" kern="1200" dirty="0" smtClean="0">
                <a:solidFill>
                  <a:schemeClr val="tx1"/>
                </a:solidFill>
                <a:latin typeface="+mn-lt"/>
                <a:ea typeface="+mn-ea"/>
                <a:cs typeface="+mn-cs"/>
              </a:rPr>
              <a:t> for change data capture change tables.</a:t>
            </a:r>
          </a:p>
          <a:p>
            <a:endParaRPr lang="en-US" sz="1200" b="0" i="0" kern="1200" dirty="0" smtClean="0">
              <a:solidFill>
                <a:schemeClr val="tx1"/>
              </a:solidFill>
              <a:latin typeface="+mn-lt"/>
              <a:ea typeface="+mn-ea"/>
              <a:cs typeface="+mn-cs"/>
            </a:endParaRPr>
          </a:p>
          <a:p>
            <a:r>
              <a:rPr lang="en-US" dirty="0" smtClean="0"/>
              <a:t>[ </a:t>
            </a:r>
            <a:r>
              <a:rPr lang="en-US" b="1" dirty="0" smtClean="0"/>
              <a:t>@</a:t>
            </a:r>
            <a:r>
              <a:rPr lang="en-US" b="1" dirty="0" err="1" smtClean="0"/>
              <a:t>capture_instance</a:t>
            </a:r>
            <a:r>
              <a:rPr lang="en-US" b="1" dirty="0" smtClean="0"/>
              <a:t> =</a:t>
            </a:r>
            <a:r>
              <a:rPr lang="en-US" dirty="0" smtClean="0"/>
              <a:t> ] </a:t>
            </a:r>
            <a:r>
              <a:rPr lang="en-US" b="1" dirty="0" smtClean="0"/>
              <a:t>'</a:t>
            </a:r>
            <a:r>
              <a:rPr lang="en-US" i="1" dirty="0" err="1" smtClean="0"/>
              <a:t>capture_instance</a:t>
            </a:r>
            <a:r>
              <a:rPr lang="en-US" b="1" dirty="0" err="1" smtClean="0"/>
              <a:t>'</a:t>
            </a:r>
            <a:r>
              <a:rPr lang="en-US" sz="1200" kern="1200" dirty="0" err="1" smtClean="0">
                <a:solidFill>
                  <a:schemeClr val="tx1"/>
                </a:solidFill>
                <a:latin typeface="+mn-lt"/>
                <a:ea typeface="+mn-ea"/>
                <a:cs typeface="+mn-cs"/>
              </a:rPr>
              <a:t>Is</a:t>
            </a:r>
            <a:r>
              <a:rPr lang="en-US" sz="1200" kern="1200" dirty="0" smtClean="0">
                <a:solidFill>
                  <a:schemeClr val="tx1"/>
                </a:solidFill>
                <a:latin typeface="+mn-lt"/>
                <a:ea typeface="+mn-ea"/>
                <a:cs typeface="+mn-cs"/>
              </a:rPr>
              <a:t> the name of the capture instance used to name instance-specific change data capture objects. </a:t>
            </a:r>
            <a:r>
              <a:rPr lang="en-US" sz="1200" i="1" kern="1200" dirty="0" err="1" smtClean="0">
                <a:solidFill>
                  <a:schemeClr val="tx1"/>
                </a:solidFill>
                <a:latin typeface="+mn-lt"/>
                <a:ea typeface="+mn-ea"/>
                <a:cs typeface="+mn-cs"/>
              </a:rPr>
              <a:t>capture_instance</a:t>
            </a:r>
            <a:r>
              <a:rPr lang="en-US" sz="1200" kern="1200" dirty="0" smtClean="0">
                <a:solidFill>
                  <a:schemeClr val="tx1"/>
                </a:solidFill>
                <a:latin typeface="+mn-lt"/>
                <a:ea typeface="+mn-ea"/>
                <a:cs typeface="+mn-cs"/>
              </a:rPr>
              <a:t> is </a:t>
            </a:r>
            <a:r>
              <a:rPr lang="en-US" sz="1200" b="1" kern="1200" dirty="0" err="1" smtClean="0">
                <a:solidFill>
                  <a:schemeClr val="tx1"/>
                </a:solidFill>
                <a:latin typeface="+mn-lt"/>
                <a:ea typeface="+mn-ea"/>
                <a:cs typeface="+mn-cs"/>
              </a:rPr>
              <a:t>sysname</a:t>
            </a:r>
            <a:r>
              <a:rPr lang="en-US" sz="1200" kern="1200" dirty="0" smtClean="0">
                <a:solidFill>
                  <a:schemeClr val="tx1"/>
                </a:solidFill>
                <a:latin typeface="+mn-lt"/>
                <a:ea typeface="+mn-ea"/>
                <a:cs typeface="+mn-cs"/>
              </a:rPr>
              <a:t> and cannot be NULL.</a:t>
            </a:r>
          </a:p>
          <a:p>
            <a:r>
              <a:rPr lang="en-US" sz="1200" kern="1200" dirty="0" smtClean="0">
                <a:solidFill>
                  <a:schemeClr val="tx1"/>
                </a:solidFill>
                <a:latin typeface="+mn-lt"/>
                <a:ea typeface="+mn-ea"/>
                <a:cs typeface="+mn-cs"/>
              </a:rPr>
              <a:t>If not specified, the name is derived from the source schema name plus the source table name in the format </a:t>
            </a:r>
            <a:r>
              <a:rPr lang="en-US" sz="1200" i="1" kern="1200" dirty="0" err="1" smtClean="0">
                <a:solidFill>
                  <a:schemeClr val="tx1"/>
                </a:solidFill>
                <a:latin typeface="+mn-lt"/>
                <a:ea typeface="+mn-ea"/>
                <a:cs typeface="+mn-cs"/>
              </a:rPr>
              <a:t>schemaname_sourcename</a:t>
            </a:r>
            <a:r>
              <a:rPr lang="en-US" sz="1200"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capture_instance</a:t>
            </a:r>
            <a:r>
              <a:rPr lang="en-US" sz="1200" kern="1200" dirty="0" smtClean="0">
                <a:solidFill>
                  <a:schemeClr val="tx1"/>
                </a:solidFill>
                <a:latin typeface="+mn-lt"/>
                <a:ea typeface="+mn-ea"/>
                <a:cs typeface="+mn-cs"/>
              </a:rPr>
              <a:t> cannot exceed 100 characters and must be unique within the database. Whether specified or derived, </a:t>
            </a:r>
            <a:r>
              <a:rPr lang="en-US" sz="1200" i="1" kern="1200" dirty="0" err="1" smtClean="0">
                <a:solidFill>
                  <a:schemeClr val="tx1"/>
                </a:solidFill>
                <a:latin typeface="+mn-lt"/>
                <a:ea typeface="+mn-ea"/>
                <a:cs typeface="+mn-cs"/>
              </a:rPr>
              <a:t>capture_instance</a:t>
            </a:r>
            <a:r>
              <a:rPr lang="en-US" sz="1200" kern="1200" dirty="0" smtClean="0">
                <a:solidFill>
                  <a:schemeClr val="tx1"/>
                </a:solidFill>
                <a:latin typeface="+mn-lt"/>
                <a:ea typeface="+mn-ea"/>
                <a:cs typeface="+mn-cs"/>
              </a:rPr>
              <a:t> is trimmed of any white space to the right of the string.</a:t>
            </a:r>
          </a:p>
          <a:p>
            <a:r>
              <a:rPr lang="en-US" sz="1200" kern="1200" dirty="0" smtClean="0">
                <a:solidFill>
                  <a:schemeClr val="tx1"/>
                </a:solidFill>
                <a:latin typeface="+mn-lt"/>
                <a:ea typeface="+mn-ea"/>
                <a:cs typeface="+mn-cs"/>
              </a:rPr>
              <a:t>A source table can have a maximum of two capture instances. For more information see, </a:t>
            </a:r>
            <a:r>
              <a:rPr lang="en-US" sz="1200" u="none" strike="noStrike" kern="1200" dirty="0" err="1" smtClean="0">
                <a:solidFill>
                  <a:schemeClr val="tx1"/>
                </a:solidFill>
                <a:latin typeface="+mn-lt"/>
                <a:ea typeface="+mn-ea"/>
                <a:cs typeface="+mn-cs"/>
                <a:hlinkClick r:id="rId3"/>
              </a:rPr>
              <a:t>sys.sp_cdc_help_change_data_capture</a:t>
            </a:r>
            <a:r>
              <a:rPr lang="en-US" sz="1200" u="none" strike="noStrike" kern="1200" dirty="0" smtClean="0">
                <a:solidFill>
                  <a:schemeClr val="tx1"/>
                </a:solidFill>
                <a:latin typeface="+mn-lt"/>
                <a:ea typeface="+mn-ea"/>
                <a:cs typeface="+mn-cs"/>
                <a:hlinkClick r:id="rId3"/>
              </a:rPr>
              <a:t> (Transact-SQL)</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name of a unique index to use to uniquely identify rows in the source table. </a:t>
            </a:r>
            <a:r>
              <a:rPr lang="en-US" sz="1200" b="0" i="1" kern="1200" dirty="0" err="1" smtClean="0">
                <a:solidFill>
                  <a:schemeClr val="tx1"/>
                </a:solidFill>
                <a:latin typeface="+mn-lt"/>
                <a:ea typeface="+mn-ea"/>
                <a:cs typeface="+mn-cs"/>
              </a:rPr>
              <a:t>index_name</a:t>
            </a:r>
            <a:r>
              <a:rPr lang="en-US" sz="1200" b="0" i="1"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is </a:t>
            </a:r>
            <a:r>
              <a:rPr lang="en-US" sz="1200" b="1" i="0" kern="1200" dirty="0" err="1" smtClean="0">
                <a:solidFill>
                  <a:schemeClr val="tx1"/>
                </a:solidFill>
                <a:latin typeface="+mn-lt"/>
                <a:ea typeface="+mn-ea"/>
                <a:cs typeface="+mn-cs"/>
              </a:rPr>
              <a:t>sysname</a:t>
            </a:r>
            <a:r>
              <a:rPr lang="en-US" sz="1200" b="0" i="0" kern="1200" dirty="0" smtClean="0">
                <a:solidFill>
                  <a:schemeClr val="tx1"/>
                </a:solidFill>
                <a:latin typeface="+mn-lt"/>
                <a:ea typeface="+mn-ea"/>
                <a:cs typeface="+mn-cs"/>
              </a:rPr>
              <a:t> and can be NULL. If specified, </a:t>
            </a:r>
            <a:r>
              <a:rPr lang="en-US" sz="1200" b="0" i="1" kern="1200" dirty="0" err="1" smtClean="0">
                <a:solidFill>
                  <a:schemeClr val="tx1"/>
                </a:solidFill>
                <a:latin typeface="+mn-lt"/>
                <a:ea typeface="+mn-ea"/>
                <a:cs typeface="+mn-cs"/>
              </a:rPr>
              <a:t>index_name</a:t>
            </a:r>
            <a:r>
              <a:rPr lang="en-US" sz="1200" b="0" i="0" kern="1200" dirty="0" smtClean="0">
                <a:solidFill>
                  <a:schemeClr val="tx1"/>
                </a:solidFill>
                <a:latin typeface="+mn-lt"/>
                <a:ea typeface="+mn-ea"/>
                <a:cs typeface="+mn-cs"/>
              </a:rPr>
              <a:t> must be a valid unique index on the source table. If </a:t>
            </a:r>
            <a:r>
              <a:rPr lang="en-US" sz="1200" b="0" i="1" kern="1200" dirty="0" err="1" smtClean="0">
                <a:solidFill>
                  <a:schemeClr val="tx1"/>
                </a:solidFill>
                <a:latin typeface="+mn-lt"/>
                <a:ea typeface="+mn-ea"/>
                <a:cs typeface="+mn-cs"/>
              </a:rPr>
              <a:t>index_name</a:t>
            </a:r>
            <a:r>
              <a:rPr lang="en-US" sz="1200" b="0" i="0" kern="1200" dirty="0" smtClean="0">
                <a:solidFill>
                  <a:schemeClr val="tx1"/>
                </a:solidFill>
                <a:latin typeface="+mn-lt"/>
                <a:ea typeface="+mn-ea"/>
                <a:cs typeface="+mn-cs"/>
              </a:rPr>
              <a:t> is specified, the identified index columns takes precedence over any defined primary key columns as the unique row identifier for the table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CDC tables are placed</a:t>
            </a:r>
            <a:r>
              <a:rPr lang="en-US" sz="1200" b="0" i="0" kern="1200" baseline="0" dirty="0" smtClean="0">
                <a:solidFill>
                  <a:schemeClr val="tx1"/>
                </a:solidFill>
                <a:latin typeface="+mn-lt"/>
                <a:ea typeface="+mn-ea"/>
                <a:cs typeface="+mn-cs"/>
              </a:rPr>
              <a:t> in the default </a:t>
            </a:r>
            <a:r>
              <a:rPr lang="en-US" sz="1200" b="0" i="0" kern="1200" baseline="0" dirty="0" err="1" smtClean="0">
                <a:solidFill>
                  <a:schemeClr val="tx1"/>
                </a:solidFill>
                <a:latin typeface="+mn-lt"/>
                <a:ea typeface="+mn-ea"/>
                <a:cs typeface="+mn-cs"/>
              </a:rPr>
              <a:t>filegroup</a:t>
            </a:r>
            <a:r>
              <a:rPr lang="en-US" sz="1200" b="0" i="0" kern="1200" baseline="0" dirty="0" smtClean="0">
                <a:solidFill>
                  <a:schemeClr val="tx1"/>
                </a:solidFill>
                <a:latin typeface="+mn-lt"/>
                <a:ea typeface="+mn-ea"/>
                <a:cs typeface="+mn-cs"/>
              </a:rPr>
              <a:t> by default</a:t>
            </a:r>
          </a:p>
          <a:p>
            <a:endParaRPr lang="en-US" sz="1200" b="0" i="0"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Subsequent changes to the primary key will not be allowed without first disabling change data capture for the table.</a:t>
            </a:r>
            <a:endParaRPr lang="en-US" sz="120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6755F09-B3F6-4F9C-95A3-CEB773B8DFC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Column name</a:t>
            </a:r>
          </a:p>
          <a:p>
            <a:r>
              <a:rPr lang="en-US" sz="1200" kern="1200" dirty="0" smtClean="0">
                <a:solidFill>
                  <a:schemeClr val="tx1"/>
                </a:solidFill>
                <a:latin typeface="+mn-lt"/>
                <a:ea typeface="+mn-ea"/>
                <a:cs typeface="+mn-cs"/>
              </a:rPr>
              <a:t>Data type</a:t>
            </a:r>
          </a:p>
          <a:p>
            <a:r>
              <a:rPr lang="en-US" sz="1200" kern="1200" dirty="0" smtClean="0">
                <a:solidFill>
                  <a:schemeClr val="tx1"/>
                </a:solidFill>
                <a:latin typeface="+mn-lt"/>
                <a:ea typeface="+mn-ea"/>
                <a:cs typeface="+mn-cs"/>
              </a:rPr>
              <a:t>Description</a:t>
            </a:r>
          </a:p>
          <a:p>
            <a:pPr fontAlgn="t"/>
            <a:r>
              <a:rPr lang="en-US" sz="1200" b="1" kern="1200" dirty="0" smtClean="0">
                <a:solidFill>
                  <a:schemeClr val="tx1"/>
                </a:solidFill>
                <a:latin typeface="+mn-lt"/>
                <a:ea typeface="+mn-ea"/>
                <a:cs typeface="+mn-cs"/>
              </a:rPr>
              <a:t>__$</a:t>
            </a:r>
            <a:r>
              <a:rPr lang="en-US" sz="1200" b="1" kern="1200" dirty="0" err="1" smtClean="0">
                <a:solidFill>
                  <a:schemeClr val="tx1"/>
                </a:solidFill>
                <a:latin typeface="+mn-lt"/>
                <a:ea typeface="+mn-ea"/>
                <a:cs typeface="+mn-cs"/>
              </a:rPr>
              <a:t>start_lsn</a:t>
            </a:r>
            <a:endParaRPr lang="en-US" sz="1200" kern="1200" dirty="0" smtClean="0">
              <a:solidFill>
                <a:schemeClr val="tx1"/>
              </a:solidFill>
              <a:latin typeface="+mn-lt"/>
              <a:ea typeface="+mn-ea"/>
              <a:cs typeface="+mn-cs"/>
            </a:endParaRPr>
          </a:p>
          <a:p>
            <a:pPr fontAlgn="t"/>
            <a:r>
              <a:rPr lang="en-US" sz="1200" b="1" kern="1200" dirty="0" smtClean="0">
                <a:solidFill>
                  <a:schemeClr val="tx1"/>
                </a:solidFill>
                <a:latin typeface="+mn-lt"/>
                <a:ea typeface="+mn-ea"/>
                <a:cs typeface="+mn-cs"/>
              </a:rPr>
              <a:t>binary(10)</a:t>
            </a:r>
            <a:endParaRPr lang="en-US" sz="1200" kern="1200" dirty="0" smtClean="0">
              <a:solidFill>
                <a:schemeClr val="tx1"/>
              </a:solidFill>
              <a:latin typeface="+mn-lt"/>
              <a:ea typeface="+mn-ea"/>
              <a:cs typeface="+mn-cs"/>
            </a:endParaRPr>
          </a:p>
          <a:p>
            <a:pPr fontAlgn="t"/>
            <a:r>
              <a:rPr lang="en-US" sz="1200" kern="1200" dirty="0" smtClean="0">
                <a:solidFill>
                  <a:schemeClr val="tx1"/>
                </a:solidFill>
                <a:latin typeface="+mn-lt"/>
                <a:ea typeface="+mn-ea"/>
                <a:cs typeface="+mn-cs"/>
              </a:rPr>
              <a:t>Commit LSN associated with the change that preserves the commit order of the change. Changes committed in the same transaction share the same commit LSN value.</a:t>
            </a:r>
          </a:p>
          <a:p>
            <a:pPr fontAlgn="t"/>
            <a:r>
              <a:rPr lang="en-US" sz="1200" b="1" kern="1200" dirty="0" smtClean="0">
                <a:solidFill>
                  <a:schemeClr val="tx1"/>
                </a:solidFill>
                <a:latin typeface="+mn-lt"/>
                <a:ea typeface="+mn-ea"/>
                <a:cs typeface="+mn-cs"/>
              </a:rPr>
              <a:t>__$</a:t>
            </a:r>
            <a:r>
              <a:rPr lang="en-US" sz="1200" b="1" kern="1200" dirty="0" err="1" smtClean="0">
                <a:solidFill>
                  <a:schemeClr val="tx1"/>
                </a:solidFill>
                <a:latin typeface="+mn-lt"/>
                <a:ea typeface="+mn-ea"/>
                <a:cs typeface="+mn-cs"/>
              </a:rPr>
              <a:t>seqval</a:t>
            </a:r>
            <a:endParaRPr lang="en-US" sz="1200" kern="1200" dirty="0" smtClean="0">
              <a:solidFill>
                <a:schemeClr val="tx1"/>
              </a:solidFill>
              <a:latin typeface="+mn-lt"/>
              <a:ea typeface="+mn-ea"/>
              <a:cs typeface="+mn-cs"/>
            </a:endParaRPr>
          </a:p>
          <a:p>
            <a:pPr fontAlgn="t"/>
            <a:r>
              <a:rPr lang="en-US" sz="1200" b="1" kern="1200" dirty="0" smtClean="0">
                <a:solidFill>
                  <a:schemeClr val="tx1"/>
                </a:solidFill>
                <a:latin typeface="+mn-lt"/>
                <a:ea typeface="+mn-ea"/>
                <a:cs typeface="+mn-cs"/>
              </a:rPr>
              <a:t>binary(10)</a:t>
            </a:r>
            <a:endParaRPr lang="en-US" sz="1200" kern="1200" dirty="0" smtClean="0">
              <a:solidFill>
                <a:schemeClr val="tx1"/>
              </a:solidFill>
              <a:latin typeface="+mn-lt"/>
              <a:ea typeface="+mn-ea"/>
              <a:cs typeface="+mn-cs"/>
            </a:endParaRPr>
          </a:p>
          <a:p>
            <a:pPr fontAlgn="t"/>
            <a:r>
              <a:rPr lang="en-US" sz="1200" kern="1200" dirty="0" smtClean="0">
                <a:solidFill>
                  <a:schemeClr val="tx1"/>
                </a:solidFill>
                <a:latin typeface="+mn-lt"/>
                <a:ea typeface="+mn-ea"/>
                <a:cs typeface="+mn-cs"/>
              </a:rPr>
              <a:t>Sequence value used to order changes to a row within a transaction.</a:t>
            </a:r>
          </a:p>
          <a:p>
            <a:pPr fontAlgn="t"/>
            <a:r>
              <a:rPr lang="en-US" sz="1200" b="1" kern="1200" dirty="0" smtClean="0">
                <a:solidFill>
                  <a:schemeClr val="tx1"/>
                </a:solidFill>
                <a:latin typeface="+mn-lt"/>
                <a:ea typeface="+mn-ea"/>
                <a:cs typeface="+mn-cs"/>
              </a:rPr>
              <a:t>__$operation</a:t>
            </a:r>
            <a:endParaRPr lang="en-US" sz="1200" kern="1200" dirty="0" smtClean="0">
              <a:solidFill>
                <a:schemeClr val="tx1"/>
              </a:solidFill>
              <a:latin typeface="+mn-lt"/>
              <a:ea typeface="+mn-ea"/>
              <a:cs typeface="+mn-cs"/>
            </a:endParaRPr>
          </a:p>
          <a:p>
            <a:pPr fontAlgn="t"/>
            <a:r>
              <a:rPr lang="en-US" sz="1200" b="1" kern="1200" dirty="0" err="1" smtClean="0">
                <a:solidFill>
                  <a:schemeClr val="tx1"/>
                </a:solidFill>
                <a:latin typeface="+mn-lt"/>
                <a:ea typeface="+mn-ea"/>
                <a:cs typeface="+mn-cs"/>
              </a:rPr>
              <a:t>int</a:t>
            </a:r>
            <a:endParaRPr lang="en-US" sz="1200" kern="1200" dirty="0" smtClean="0">
              <a:solidFill>
                <a:schemeClr val="tx1"/>
              </a:solidFill>
              <a:latin typeface="+mn-lt"/>
              <a:ea typeface="+mn-ea"/>
              <a:cs typeface="+mn-cs"/>
            </a:endParaRPr>
          </a:p>
          <a:p>
            <a:pPr fontAlgn="t"/>
            <a:r>
              <a:rPr lang="en-US" sz="1200" kern="1200" dirty="0" smtClean="0">
                <a:solidFill>
                  <a:schemeClr val="tx1"/>
                </a:solidFill>
                <a:latin typeface="+mn-lt"/>
                <a:ea typeface="+mn-ea"/>
                <a:cs typeface="+mn-cs"/>
              </a:rPr>
              <a:t>Identifies the data manipulation language (DML) operation needed to apply the row of change data to the target data source. Can be one of the following:</a:t>
            </a:r>
          </a:p>
          <a:p>
            <a:pPr fontAlgn="t"/>
            <a:r>
              <a:rPr lang="en-US" sz="1200" kern="1200" dirty="0" smtClean="0">
                <a:solidFill>
                  <a:schemeClr val="tx1"/>
                </a:solidFill>
                <a:latin typeface="+mn-lt"/>
                <a:ea typeface="+mn-ea"/>
                <a:cs typeface="+mn-cs"/>
              </a:rPr>
              <a:t>1 = delete</a:t>
            </a:r>
          </a:p>
          <a:p>
            <a:pPr fontAlgn="t"/>
            <a:r>
              <a:rPr lang="en-US" sz="1200" kern="1200" dirty="0" smtClean="0">
                <a:solidFill>
                  <a:schemeClr val="tx1"/>
                </a:solidFill>
                <a:latin typeface="+mn-lt"/>
                <a:ea typeface="+mn-ea"/>
                <a:cs typeface="+mn-cs"/>
              </a:rPr>
              <a:t>2 = insert</a:t>
            </a:r>
          </a:p>
          <a:p>
            <a:pPr fontAlgn="t"/>
            <a:r>
              <a:rPr lang="en-US" sz="1200" kern="1200" dirty="0" smtClean="0">
                <a:solidFill>
                  <a:schemeClr val="tx1"/>
                </a:solidFill>
                <a:latin typeface="+mn-lt"/>
                <a:ea typeface="+mn-ea"/>
                <a:cs typeface="+mn-cs"/>
              </a:rPr>
              <a:t>3 = update (captured column values are those before the update operation). This value applies only when the row filter option 'all update old' is specified.</a:t>
            </a:r>
          </a:p>
          <a:p>
            <a:pPr fontAlgn="t"/>
            <a:r>
              <a:rPr lang="en-US" sz="1200" kern="1200" dirty="0" smtClean="0">
                <a:solidFill>
                  <a:schemeClr val="tx1"/>
                </a:solidFill>
                <a:latin typeface="+mn-lt"/>
                <a:ea typeface="+mn-ea"/>
                <a:cs typeface="+mn-cs"/>
              </a:rPr>
              <a:t>4 = update (captured column values are those after the update operation)</a:t>
            </a:r>
          </a:p>
          <a:p>
            <a:pPr fontAlgn="t"/>
            <a:r>
              <a:rPr lang="en-US" sz="1200" b="1" kern="1200" dirty="0" smtClean="0">
                <a:solidFill>
                  <a:schemeClr val="tx1"/>
                </a:solidFill>
                <a:latin typeface="+mn-lt"/>
                <a:ea typeface="+mn-ea"/>
                <a:cs typeface="+mn-cs"/>
              </a:rPr>
              <a:t>__$</a:t>
            </a:r>
            <a:r>
              <a:rPr lang="en-US" sz="1200" b="1" kern="1200" dirty="0" err="1" smtClean="0">
                <a:solidFill>
                  <a:schemeClr val="tx1"/>
                </a:solidFill>
                <a:latin typeface="+mn-lt"/>
                <a:ea typeface="+mn-ea"/>
                <a:cs typeface="+mn-cs"/>
              </a:rPr>
              <a:t>update_mask</a:t>
            </a:r>
            <a:endParaRPr lang="en-US" sz="1200" kern="1200" dirty="0" smtClean="0">
              <a:solidFill>
                <a:schemeClr val="tx1"/>
              </a:solidFill>
              <a:latin typeface="+mn-lt"/>
              <a:ea typeface="+mn-ea"/>
              <a:cs typeface="+mn-cs"/>
            </a:endParaRPr>
          </a:p>
          <a:p>
            <a:pPr fontAlgn="t"/>
            <a:r>
              <a:rPr lang="en-US" sz="1200" b="1" kern="1200" dirty="0" err="1" smtClean="0">
                <a:solidFill>
                  <a:schemeClr val="tx1"/>
                </a:solidFill>
                <a:latin typeface="+mn-lt"/>
                <a:ea typeface="+mn-ea"/>
                <a:cs typeface="+mn-cs"/>
              </a:rPr>
              <a:t>varbinary</a:t>
            </a:r>
            <a:r>
              <a:rPr lang="en-US" sz="1200" b="1" kern="1200" dirty="0" smtClean="0">
                <a:solidFill>
                  <a:schemeClr val="tx1"/>
                </a:solidFill>
                <a:latin typeface="+mn-lt"/>
                <a:ea typeface="+mn-ea"/>
                <a:cs typeface="+mn-cs"/>
              </a:rPr>
              <a:t>(128)</a:t>
            </a:r>
            <a:endParaRPr lang="en-US" sz="1200" kern="1200" dirty="0" smtClean="0">
              <a:solidFill>
                <a:schemeClr val="tx1"/>
              </a:solidFill>
              <a:latin typeface="+mn-lt"/>
              <a:ea typeface="+mn-ea"/>
              <a:cs typeface="+mn-cs"/>
            </a:endParaRPr>
          </a:p>
          <a:p>
            <a:pPr fontAlgn="t"/>
            <a:r>
              <a:rPr lang="en-US" sz="1200" kern="1200" dirty="0" smtClean="0">
                <a:solidFill>
                  <a:schemeClr val="tx1"/>
                </a:solidFill>
                <a:latin typeface="+mn-lt"/>
                <a:ea typeface="+mn-ea"/>
                <a:cs typeface="+mn-cs"/>
              </a:rPr>
              <a:t>A bit mask with a bit corresponding to each captured column identified for the capture instance. This value has all defined bits set to 1 when </a:t>
            </a:r>
            <a:r>
              <a:rPr lang="en-US" sz="1200" b="1" kern="1200" dirty="0" smtClean="0">
                <a:solidFill>
                  <a:schemeClr val="tx1"/>
                </a:solidFill>
                <a:latin typeface="+mn-lt"/>
                <a:ea typeface="+mn-ea"/>
                <a:cs typeface="+mn-cs"/>
              </a:rPr>
              <a:t>__$operation</a:t>
            </a:r>
            <a:r>
              <a:rPr lang="en-US" sz="1200" kern="1200" dirty="0" smtClean="0">
                <a:solidFill>
                  <a:schemeClr val="tx1"/>
                </a:solidFill>
                <a:latin typeface="+mn-lt"/>
                <a:ea typeface="+mn-ea"/>
                <a:cs typeface="+mn-cs"/>
              </a:rPr>
              <a:t> = 1 or 2. When </a:t>
            </a:r>
            <a:r>
              <a:rPr lang="en-US" sz="1200" b="1" kern="1200" dirty="0" smtClean="0">
                <a:solidFill>
                  <a:schemeClr val="tx1"/>
                </a:solidFill>
                <a:latin typeface="+mn-lt"/>
                <a:ea typeface="+mn-ea"/>
                <a:cs typeface="+mn-cs"/>
              </a:rPr>
              <a:t>__$operation</a:t>
            </a:r>
            <a:r>
              <a:rPr lang="en-US" sz="1200" kern="1200" dirty="0" smtClean="0">
                <a:solidFill>
                  <a:schemeClr val="tx1"/>
                </a:solidFill>
                <a:latin typeface="+mn-lt"/>
                <a:ea typeface="+mn-ea"/>
                <a:cs typeface="+mn-cs"/>
              </a:rPr>
              <a:t> = 3 or 4, only those bits corresponding to columns that changed are set to 1.</a:t>
            </a:r>
          </a:p>
          <a:p>
            <a:pPr fontAlgn="t"/>
            <a:r>
              <a:rPr lang="en-US" sz="1200" b="1" kern="1200" dirty="0" smtClean="0">
                <a:solidFill>
                  <a:schemeClr val="tx1"/>
                </a:solidFill>
                <a:latin typeface="+mn-lt"/>
                <a:ea typeface="+mn-ea"/>
                <a:cs typeface="+mn-cs"/>
              </a:rPr>
              <a:t>&lt;captured source table columns&gt;</a:t>
            </a:r>
            <a:endParaRPr lang="en-US" sz="1200" kern="1200" dirty="0" smtClean="0">
              <a:solidFill>
                <a:schemeClr val="tx1"/>
              </a:solidFill>
              <a:latin typeface="+mn-lt"/>
              <a:ea typeface="+mn-ea"/>
              <a:cs typeface="+mn-cs"/>
            </a:endParaRPr>
          </a:p>
          <a:p>
            <a:pPr fontAlgn="t"/>
            <a:r>
              <a:rPr lang="en-US" sz="1200" kern="1200" dirty="0" smtClean="0">
                <a:solidFill>
                  <a:schemeClr val="tx1"/>
                </a:solidFill>
                <a:latin typeface="+mn-lt"/>
                <a:ea typeface="+mn-ea"/>
                <a:cs typeface="+mn-cs"/>
              </a:rPr>
              <a:t>varies</a:t>
            </a:r>
          </a:p>
          <a:p>
            <a:pPr fontAlgn="t"/>
            <a:r>
              <a:rPr lang="en-US" sz="1200" kern="1200" dirty="0" smtClean="0">
                <a:solidFill>
                  <a:schemeClr val="tx1"/>
                </a:solidFill>
                <a:latin typeface="+mn-lt"/>
                <a:ea typeface="+mn-ea"/>
                <a:cs typeface="+mn-cs"/>
              </a:rPr>
              <a:t>The remaining columns returned by the function are the captured columns identified when the capture instance was created. If no columns were specified in the captured column list, all columns in the source table are returned.</a:t>
            </a:r>
          </a:p>
          <a:p>
            <a:endParaRPr lang="en-US" dirty="0"/>
          </a:p>
        </p:txBody>
      </p:sp>
      <p:sp>
        <p:nvSpPr>
          <p:cNvPr id="4" name="Slide Number Placeholder 3"/>
          <p:cNvSpPr>
            <a:spLocks noGrp="1"/>
          </p:cNvSpPr>
          <p:nvPr>
            <p:ph type="sldNum" sz="quarter" idx="10"/>
          </p:nvPr>
        </p:nvSpPr>
        <p:spPr/>
        <p:txBody>
          <a:bodyPr/>
          <a:lstStyle/>
          <a:p>
            <a:fld id="{26755F09-B3F6-4F9C-95A3-CEB773B8DFC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755F09-B3F6-4F9C-95A3-CEB773B8DFC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dirty="0" smtClean="0"/>
              <a:t>If a database is restored to the same server with the same database name,</a:t>
            </a:r>
            <a:r>
              <a:rPr lang="en-US" sz="1200" baseline="0" dirty="0" smtClean="0"/>
              <a:t> </a:t>
            </a:r>
            <a:r>
              <a:rPr lang="en-US" sz="1200" dirty="0" smtClean="0"/>
              <a:t>change data capture remains enabled.</a:t>
            </a:r>
          </a:p>
          <a:p>
            <a:pPr>
              <a:buFont typeface="Arial" pitchFamily="34" charset="0"/>
              <a:buChar char="•"/>
            </a:pPr>
            <a:r>
              <a:rPr lang="en-US" sz="1200" dirty="0" smtClean="0"/>
              <a:t>If a database is restored to another server, by default change data capture is disabled and all related metadata is deleted.</a:t>
            </a:r>
          </a:p>
          <a:p>
            <a:pPr lvl="1">
              <a:buFont typeface="Arial" pitchFamily="34" charset="0"/>
              <a:buChar char="•"/>
            </a:pPr>
            <a:r>
              <a:rPr lang="en-US" sz="1200" dirty="0" smtClean="0"/>
              <a:t>To retain change data capture, use the </a:t>
            </a:r>
            <a:r>
              <a:rPr lang="en-US" sz="1200" b="1" dirty="0" smtClean="0"/>
              <a:t>KEEP_CDC</a:t>
            </a:r>
            <a:r>
              <a:rPr lang="en-US" sz="1200" dirty="0" smtClean="0"/>
              <a:t> option when restoring the database. </a:t>
            </a:r>
          </a:p>
          <a:p>
            <a:pPr>
              <a:buFont typeface="Arial" pitchFamily="34" charset="0"/>
              <a:buChar char="•"/>
            </a:pPr>
            <a:r>
              <a:rPr lang="en-US" sz="1200" dirty="0" smtClean="0"/>
              <a:t>If a database is detached and attached to the same server or another server, change data capture remains enabled.</a:t>
            </a:r>
          </a:p>
          <a:p>
            <a:pPr>
              <a:buFont typeface="Arial" pitchFamily="34" charset="0"/>
              <a:buChar char="•"/>
            </a:pPr>
            <a:r>
              <a:rPr lang="en-US" sz="1200" dirty="0" smtClean="0"/>
              <a:t>If a database is attached or restored with the </a:t>
            </a:r>
            <a:r>
              <a:rPr lang="en-US" sz="1200" b="1" dirty="0" smtClean="0"/>
              <a:t>KEEP_CDC</a:t>
            </a:r>
            <a:r>
              <a:rPr lang="en-US" sz="1200" dirty="0" smtClean="0"/>
              <a:t> option to any edition 	other than Enterprise, the operation is blocked.</a:t>
            </a:r>
          </a:p>
          <a:p>
            <a:endParaRPr lang="en-US" dirty="0"/>
          </a:p>
        </p:txBody>
      </p:sp>
      <p:sp>
        <p:nvSpPr>
          <p:cNvPr id="4" name="Slide Number Placeholder 3"/>
          <p:cNvSpPr>
            <a:spLocks noGrp="1"/>
          </p:cNvSpPr>
          <p:nvPr>
            <p:ph type="sldNum" sz="quarter" idx="10"/>
          </p:nvPr>
        </p:nvSpPr>
        <p:spPr/>
        <p:txBody>
          <a:bodyPr/>
          <a:lstStyle/>
          <a:p>
            <a:fld id="{26755F09-B3F6-4F9C-95A3-CEB773B8DFC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sys.dm_cdc_log_scan_sessions</a:t>
            </a:r>
            <a:r>
              <a:rPr lang="en-US" b="1" dirty="0" smtClean="0"/>
              <a:t> - </a:t>
            </a:r>
            <a:r>
              <a:rPr lang="en-US" dirty="0" smtClean="0"/>
              <a:t>Returns one row for each log scan session in the current database. The last row returned represents the current session. You can use this view to return status information about the current log scan session, or aggregated information about all sessions since the instance of SQL Server was last started.</a:t>
            </a:r>
          </a:p>
          <a:p>
            <a:endParaRPr lang="en-US" dirty="0" smtClean="0"/>
          </a:p>
          <a:p>
            <a:r>
              <a:rPr lang="en-US" b="1" dirty="0" err="1" smtClean="0"/>
              <a:t>sys.dm_cdc_errors</a:t>
            </a:r>
            <a:r>
              <a:rPr lang="en-US" b="1" dirty="0" smtClean="0"/>
              <a:t> - </a:t>
            </a:r>
            <a:r>
              <a:rPr lang="en-US" dirty="0" smtClean="0"/>
              <a:t>Returns one row for each error encountered during the change data capture log scan session.</a:t>
            </a:r>
            <a:endParaRPr lang="en-US" dirty="0"/>
          </a:p>
        </p:txBody>
      </p:sp>
      <p:sp>
        <p:nvSpPr>
          <p:cNvPr id="4" name="Slide Number Placeholder 3"/>
          <p:cNvSpPr>
            <a:spLocks noGrp="1"/>
          </p:cNvSpPr>
          <p:nvPr>
            <p:ph type="sldNum" sz="quarter" idx="10"/>
          </p:nvPr>
        </p:nvSpPr>
        <p:spPr/>
        <p:txBody>
          <a:bodyPr/>
          <a:lstStyle/>
          <a:p>
            <a:fld id="{26755F09-B3F6-4F9C-95A3-CEB773B8DFC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755F09-B3F6-4F9C-95A3-CEB773B8DFC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755F09-B3F6-4F9C-95A3-CEB773B8DF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requirements for CDC</a:t>
            </a:r>
            <a:r>
              <a:rPr lang="en-US" b="1" baseline="0" dirty="0" smtClean="0"/>
              <a:t> are pretty simple.</a:t>
            </a:r>
            <a:endParaRPr lang="en-US" b="1" dirty="0" smtClean="0"/>
          </a:p>
          <a:p>
            <a:endParaRPr lang="en-US" b="1" dirty="0" smtClean="0"/>
          </a:p>
          <a:p>
            <a:r>
              <a:rPr lang="en-US" b="1" dirty="0" smtClean="0"/>
              <a:t>Enable CDC fails with error </a:t>
            </a:r>
            <a:r>
              <a:rPr lang="en-US" b="1" dirty="0" err="1" smtClean="0"/>
              <a:t>Msg</a:t>
            </a:r>
            <a:r>
              <a:rPr lang="en-US" b="1" dirty="0" smtClean="0"/>
              <a:t> 22830, Level 16, State 1, Procedure </a:t>
            </a:r>
            <a:r>
              <a:rPr lang="en-US" b="1" dirty="0" err="1" smtClean="0"/>
              <a:t>sp_cdc_enable_db_internal</a:t>
            </a:r>
            <a:r>
              <a:rPr lang="en-US" b="1" dirty="0" smtClean="0"/>
              <a:t>, Line 186  </a:t>
            </a:r>
            <a:r>
              <a:rPr lang="en-US" b="0" dirty="0" smtClean="0"/>
              <a:t>- If you get this error it</a:t>
            </a:r>
            <a:r>
              <a:rPr lang="en-US" b="0" baseline="0" dirty="0" smtClean="0"/>
              <a:t> could be solved by changing the database owner to SA</a:t>
            </a:r>
            <a:endParaRPr lang="en-US" b="0" dirty="0"/>
          </a:p>
        </p:txBody>
      </p:sp>
      <p:sp>
        <p:nvSpPr>
          <p:cNvPr id="4" name="Slide Number Placeholder 3"/>
          <p:cNvSpPr>
            <a:spLocks noGrp="1"/>
          </p:cNvSpPr>
          <p:nvPr>
            <p:ph type="sldNum" sz="quarter" idx="10"/>
          </p:nvPr>
        </p:nvSpPr>
        <p:spPr/>
        <p:txBody>
          <a:bodyPr/>
          <a:lstStyle/>
          <a:p>
            <a:fld id="{26755F09-B3F6-4F9C-95A3-CEB773B8DF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is a difference in the set up and configuration, however in terms of functionality</a:t>
            </a:r>
            <a:r>
              <a:rPr lang="en-US" baseline="0" dirty="0" smtClean="0"/>
              <a:t> there is a difference.  CDC allows for historical changes, while Change Tracking does not.</a:t>
            </a:r>
            <a:endParaRPr lang="en-US" dirty="0"/>
          </a:p>
        </p:txBody>
      </p:sp>
      <p:sp>
        <p:nvSpPr>
          <p:cNvPr id="4" name="Slide Number Placeholder 3"/>
          <p:cNvSpPr>
            <a:spLocks noGrp="1"/>
          </p:cNvSpPr>
          <p:nvPr>
            <p:ph type="sldNum" sz="quarter" idx="10"/>
          </p:nvPr>
        </p:nvSpPr>
        <p:spPr/>
        <p:txBody>
          <a:bodyPr/>
          <a:lstStyle/>
          <a:p>
            <a:fld id="{26755F09-B3F6-4F9C-95A3-CEB773B8DF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Uses the </a:t>
            </a:r>
            <a:r>
              <a:rPr lang="en-US" sz="1200" dirty="0" err="1" smtClean="0">
                <a:latin typeface="+mn-lt"/>
              </a:rPr>
              <a:t>sp_replcmds</a:t>
            </a:r>
            <a:r>
              <a:rPr lang="en-US" sz="1200" dirty="0" smtClean="0">
                <a:latin typeface="+mn-lt"/>
              </a:rPr>
              <a:t> system</a:t>
            </a:r>
            <a:r>
              <a:rPr lang="en-US" sz="1200" baseline="0" dirty="0" smtClean="0">
                <a:latin typeface="+mn-lt"/>
              </a:rPr>
              <a:t> stored procedure to capture the changes from the Transaction log.  This is the same internal stored proc that Transactional Replication uses.</a:t>
            </a:r>
          </a:p>
          <a:p>
            <a:endParaRPr lang="en-US" sz="1200" baseline="0" dirty="0" smtClean="0">
              <a:latin typeface="+mn-lt"/>
            </a:endParaRPr>
          </a:p>
          <a:p>
            <a:r>
              <a:rPr lang="en-US" sz="1200" baseline="0" dirty="0" smtClean="0">
                <a:latin typeface="+mn-lt"/>
              </a:rPr>
              <a:t>Transactions in the log that have not been captured by the CDC process will remain until they are.  CHECKPOINT will not truncate the Transaction log.</a:t>
            </a:r>
            <a:endParaRPr lang="en-US" dirty="0"/>
          </a:p>
        </p:txBody>
      </p:sp>
      <p:sp>
        <p:nvSpPr>
          <p:cNvPr id="4" name="Slide Number Placeholder 3"/>
          <p:cNvSpPr>
            <a:spLocks noGrp="1"/>
          </p:cNvSpPr>
          <p:nvPr>
            <p:ph type="sldNum" sz="quarter" idx="10"/>
          </p:nvPr>
        </p:nvSpPr>
        <p:spPr/>
        <p:txBody>
          <a:bodyPr/>
          <a:lstStyle/>
          <a:p>
            <a:fld id="{26755F09-B3F6-4F9C-95A3-CEB773B8DFC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 Data Captures is</a:t>
            </a:r>
            <a:r>
              <a:rPr lang="en-US" baseline="0" dirty="0" smtClean="0"/>
              <a:t> configured and used via stored procedures.  Very little can be completed is Management Studio.</a:t>
            </a:r>
          </a:p>
          <a:p>
            <a:endParaRPr lang="en-US" baseline="0" dirty="0" smtClean="0"/>
          </a:p>
          <a:p>
            <a:r>
              <a:rPr lang="en-US" baseline="0" dirty="0" smtClean="0"/>
              <a:t>SQL Server 2014 includes a number of templates that can easily be used.</a:t>
            </a:r>
            <a:endParaRPr lang="en-US" dirty="0"/>
          </a:p>
        </p:txBody>
      </p:sp>
      <p:sp>
        <p:nvSpPr>
          <p:cNvPr id="4" name="Slide Number Placeholder 3"/>
          <p:cNvSpPr>
            <a:spLocks noGrp="1"/>
          </p:cNvSpPr>
          <p:nvPr>
            <p:ph type="sldNum" sz="quarter" idx="10"/>
          </p:nvPr>
        </p:nvSpPr>
        <p:spPr/>
        <p:txBody>
          <a:bodyPr/>
          <a:lstStyle/>
          <a:p>
            <a:fld id="{26755F09-B3F6-4F9C-95A3-CEB773B8DFC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endParaRPr lang="en-US"/>
          </a:p>
        </p:txBody>
      </p:sp>
      <p:sp>
        <p:nvSpPr>
          <p:cNvPr id="5" name="Footer Placeholder 4"/>
          <p:cNvSpPr>
            <a:spLocks noGrp="1"/>
          </p:cNvSpPr>
          <p:nvPr>
            <p:ph type="ftr" sz="quarter" idx="11"/>
          </p:nvPr>
        </p:nvSpPr>
        <p:spPr>
          <a:xfrm>
            <a:off x="1028700" y="4323846"/>
            <a:ext cx="4800600" cy="365125"/>
          </a:xfrm>
        </p:spPr>
        <p:txBody>
          <a:bodyPr/>
          <a:lstStyle/>
          <a:p>
            <a:endParaRPr lang="en-US"/>
          </a:p>
        </p:txBody>
      </p:sp>
      <p:sp>
        <p:nvSpPr>
          <p:cNvPr id="6" name="Slide Number Placeholder 5"/>
          <p:cNvSpPr>
            <a:spLocks noGrp="1"/>
          </p:cNvSpPr>
          <p:nvPr>
            <p:ph type="sldNum" sz="quarter" idx="12"/>
          </p:nvPr>
        </p:nvSpPr>
        <p:spPr>
          <a:xfrm>
            <a:off x="6057900" y="1430867"/>
            <a:ext cx="2057400" cy="365125"/>
          </a:xfrm>
        </p:spPr>
        <p:txBody>
          <a:bodyPr/>
          <a:lstStyle/>
          <a:p>
            <a:fld id="{25D9C01C-1242-4C94-916F-380FEB84CD31}" type="slidenum">
              <a:rPr lang="en-US" smtClean="0"/>
              <a:pPr/>
              <a:t>‹#›</a:t>
            </a:fld>
            <a:endParaRPr lang="en-US"/>
          </a:p>
        </p:txBody>
      </p:sp>
    </p:spTree>
    <p:extLst>
      <p:ext uri="{BB962C8B-B14F-4D97-AF65-F5344CB8AC3E}">
        <p14:creationId xmlns="" xmlns:p14="http://schemas.microsoft.com/office/powerpoint/2010/main" val="728907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C7725-8BDA-4DEA-89C4-9D00BACC6170}" type="slidenum">
              <a:rPr lang="en-US" smtClean="0"/>
              <a:pPr/>
              <a:t>‹#›</a:t>
            </a:fld>
            <a:endParaRPr lang="en-US"/>
          </a:p>
        </p:txBody>
      </p:sp>
    </p:spTree>
    <p:extLst>
      <p:ext uri="{BB962C8B-B14F-4D97-AF65-F5344CB8AC3E}">
        <p14:creationId xmlns="" xmlns:p14="http://schemas.microsoft.com/office/powerpoint/2010/main" val="304794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14350" y="379942"/>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62DC7725-8BDA-4DEA-89C4-9D00BACC6170}" type="slidenum">
              <a:rPr lang="en-US" smtClean="0"/>
              <a:pPr/>
              <a:t>‹#›</a:t>
            </a:fld>
            <a:endParaRPr lang="en-US"/>
          </a:p>
        </p:txBody>
      </p:sp>
    </p:spTree>
    <p:extLst>
      <p:ext uri="{BB962C8B-B14F-4D97-AF65-F5344CB8AC3E}">
        <p14:creationId xmlns="" xmlns:p14="http://schemas.microsoft.com/office/powerpoint/2010/main" val="1573129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14350" y="379942"/>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62DC7725-8BDA-4DEA-89C4-9D00BACC6170}" type="slidenum">
              <a:rPr lang="en-US" smtClean="0"/>
              <a:pPr/>
              <a:t>‹#›</a:t>
            </a:fld>
            <a:endParaRPr lang="en-US"/>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536191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endParaRPr lang="en-US"/>
          </a:p>
        </p:txBody>
      </p:sp>
      <p:sp>
        <p:nvSpPr>
          <p:cNvPr id="6" name="Footer Placeholder 5"/>
          <p:cNvSpPr>
            <a:spLocks noGrp="1"/>
          </p:cNvSpPr>
          <p:nvPr>
            <p:ph type="ftr" sz="quarter" idx="11"/>
          </p:nvPr>
        </p:nvSpPr>
        <p:spPr>
          <a:xfrm>
            <a:off x="514350" y="378884"/>
            <a:ext cx="5243619" cy="365125"/>
          </a:xfrm>
        </p:spPr>
        <p:txBody>
          <a:bodyPr/>
          <a:lstStyle/>
          <a:p>
            <a:endParaRPr lang="en-US"/>
          </a:p>
        </p:txBody>
      </p:sp>
      <p:sp>
        <p:nvSpPr>
          <p:cNvPr id="7" name="Slide Number Placeholder 6"/>
          <p:cNvSpPr>
            <a:spLocks noGrp="1"/>
          </p:cNvSpPr>
          <p:nvPr>
            <p:ph type="sldNum" sz="quarter" idx="12"/>
          </p:nvPr>
        </p:nvSpPr>
        <p:spPr>
          <a:xfrm>
            <a:off x="8146839" y="381001"/>
            <a:ext cx="482811" cy="365125"/>
          </a:xfrm>
        </p:spPr>
        <p:txBody>
          <a:bodyPr/>
          <a:lstStyle/>
          <a:p>
            <a:fld id="{62DC7725-8BDA-4DEA-89C4-9D00BACC6170}" type="slidenum">
              <a:rPr lang="en-US" smtClean="0"/>
              <a:pPr/>
              <a:t>‹#›</a:t>
            </a:fld>
            <a:endParaRPr lang="en-US"/>
          </a:p>
        </p:txBody>
      </p:sp>
    </p:spTree>
    <p:extLst>
      <p:ext uri="{BB962C8B-B14F-4D97-AF65-F5344CB8AC3E}">
        <p14:creationId xmlns="" xmlns:p14="http://schemas.microsoft.com/office/powerpoint/2010/main" val="1138300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C7725-8BDA-4DEA-89C4-9D00BACC6170}" type="slidenum">
              <a:rPr lang="en-US" smtClean="0"/>
              <a:pPr/>
              <a:t>‹#›</a:t>
            </a:fld>
            <a:endParaRPr lang="en-US"/>
          </a:p>
        </p:txBody>
      </p:sp>
    </p:spTree>
    <p:extLst>
      <p:ext uri="{BB962C8B-B14F-4D97-AF65-F5344CB8AC3E}">
        <p14:creationId xmlns="" xmlns:p14="http://schemas.microsoft.com/office/powerpoint/2010/main" val="2637868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C7725-8BDA-4DEA-89C4-9D00BACC6170}" type="slidenum">
              <a:rPr lang="en-US" smtClean="0"/>
              <a:pPr/>
              <a:t>‹#›</a:t>
            </a:fld>
            <a:endParaRPr lang="en-US"/>
          </a:p>
        </p:txBody>
      </p:sp>
    </p:spTree>
    <p:extLst>
      <p:ext uri="{BB962C8B-B14F-4D97-AF65-F5344CB8AC3E}">
        <p14:creationId xmlns="" xmlns:p14="http://schemas.microsoft.com/office/powerpoint/2010/main" val="663773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6DF5A5-183C-4625-B58E-B0344D391664}" type="slidenum">
              <a:rPr lang="en-US" smtClean="0"/>
              <a:pPr/>
              <a:t>‹#›</a:t>
            </a:fld>
            <a:endParaRPr lang="en-US"/>
          </a:p>
        </p:txBody>
      </p:sp>
    </p:spTree>
    <p:extLst>
      <p:ext uri="{BB962C8B-B14F-4D97-AF65-F5344CB8AC3E}">
        <p14:creationId xmlns="" xmlns:p14="http://schemas.microsoft.com/office/powerpoint/2010/main" val="23534174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14350" y="381001"/>
            <a:ext cx="5243619" cy="365125"/>
          </a:xfrm>
        </p:spPr>
        <p:txBody>
          <a:bodyPr/>
          <a:lstStyle/>
          <a:p>
            <a:endParaRPr lang="en-US"/>
          </a:p>
        </p:txBody>
      </p:sp>
      <p:sp>
        <p:nvSpPr>
          <p:cNvPr id="6" name="Slide Number Placeholder 5"/>
          <p:cNvSpPr>
            <a:spLocks noGrp="1"/>
          </p:cNvSpPr>
          <p:nvPr>
            <p:ph type="sldNum" sz="quarter" idx="12"/>
          </p:nvPr>
        </p:nvSpPr>
        <p:spPr>
          <a:xfrm>
            <a:off x="8146839" y="381001"/>
            <a:ext cx="482811" cy="365125"/>
          </a:xfrm>
        </p:spPr>
        <p:txBody>
          <a:bodyPr/>
          <a:lstStyle/>
          <a:p>
            <a:fld id="{BC81C5FA-DBAB-45C7-B0A7-7B003F1E292A}" type="slidenum">
              <a:rPr lang="en-US" smtClean="0"/>
              <a:pPr/>
              <a:t>‹#›</a:t>
            </a:fld>
            <a:endParaRPr lang="en-US"/>
          </a:p>
        </p:txBody>
      </p:sp>
    </p:spTree>
    <p:extLst>
      <p:ext uri="{BB962C8B-B14F-4D97-AF65-F5344CB8AC3E}">
        <p14:creationId xmlns="" xmlns:p14="http://schemas.microsoft.com/office/powerpoint/2010/main" val="29060106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667000" y="381006"/>
            <a:ext cx="6324600" cy="1470025"/>
          </a:xfrm>
        </p:spPr>
        <p:txBody>
          <a:bodyPr/>
          <a:lstStyle>
            <a:lvl1pPr>
              <a:defRPr sz="2600"/>
            </a:lvl1pPr>
          </a:lstStyle>
          <a:p>
            <a:pPr lvl="0"/>
            <a:r>
              <a:rPr lang="en-US" noProof="0" smtClean="0"/>
              <a:t>Click to edit Master title style</a:t>
            </a:r>
            <a:endParaRPr lang="en-US" noProof="0" dirty="0" smtClean="0"/>
          </a:p>
        </p:txBody>
      </p:sp>
      <p:sp>
        <p:nvSpPr>
          <p:cNvPr id="8195" name="Rectangle 3"/>
          <p:cNvSpPr>
            <a:spLocks noGrp="1" noChangeArrowheads="1"/>
          </p:cNvSpPr>
          <p:nvPr>
            <p:ph type="subTitle" idx="1"/>
          </p:nvPr>
        </p:nvSpPr>
        <p:spPr>
          <a:xfrm>
            <a:off x="2743200" y="1981200"/>
            <a:ext cx="6324600" cy="685800"/>
          </a:xfrm>
        </p:spPr>
        <p:txBody>
          <a:bodyPr/>
          <a:lstStyle>
            <a:lvl1pPr marL="0" indent="0">
              <a:buFontTx/>
              <a:buNone/>
              <a:defRPr sz="2200" b="1">
                <a:solidFill>
                  <a:schemeClr val="tx2">
                    <a:lumMod val="20000"/>
                    <a:lumOff val="80000"/>
                  </a:schemeClr>
                </a:solidFill>
              </a:defRPr>
            </a:lvl1pPr>
          </a:lstStyle>
          <a:p>
            <a:pPr lvl="0"/>
            <a:r>
              <a:rPr lang="en-US" noProof="0" smtClean="0"/>
              <a:t>Click to edit Master subtitle style</a:t>
            </a:r>
            <a:endParaRPr lang="en-US" noProof="0" dirty="0" smtClean="0"/>
          </a:p>
        </p:txBody>
      </p:sp>
      <p:sp>
        <p:nvSpPr>
          <p:cNvPr id="8196" name="Rectangle 4"/>
          <p:cNvSpPr>
            <a:spLocks noGrp="1" noChangeArrowheads="1"/>
          </p:cNvSpPr>
          <p:nvPr>
            <p:ph type="dt" sz="half" idx="2"/>
          </p:nvPr>
        </p:nvSpPr>
        <p:spPr/>
        <p:txBody>
          <a:bodyPr/>
          <a:lstStyle>
            <a:lvl1pPr>
              <a:defRPr sz="1000">
                <a:solidFill>
                  <a:schemeClr val="tx1">
                    <a:lumMod val="20000"/>
                    <a:lumOff val="80000"/>
                  </a:schemeClr>
                </a:solidFill>
              </a:defRPr>
            </a:lvl1pPr>
          </a:lstStyle>
          <a:p>
            <a:fld id="{48A87A34-81AB-432B-8DAE-1953F412C126}" type="datetimeFigureOut">
              <a:rPr lang="en-US" smtClean="0"/>
              <a:pPr/>
              <a:t>8/6/2014</a:t>
            </a:fld>
            <a:endParaRPr lang="en-US" dirty="0"/>
          </a:p>
        </p:txBody>
      </p:sp>
      <p:sp>
        <p:nvSpPr>
          <p:cNvPr id="8197" name="Rectangle 5"/>
          <p:cNvSpPr>
            <a:spLocks noGrp="1" noChangeArrowheads="1"/>
          </p:cNvSpPr>
          <p:nvPr>
            <p:ph type="ftr" sz="quarter" idx="3"/>
          </p:nvPr>
        </p:nvSpPr>
        <p:spPr/>
        <p:txBody>
          <a:bodyPr/>
          <a:lstStyle>
            <a:lvl1pPr>
              <a:defRPr sz="1000">
                <a:solidFill>
                  <a:schemeClr val="tx1">
                    <a:lumMod val="20000"/>
                    <a:lumOff val="80000"/>
                  </a:schemeClr>
                </a:solidFill>
              </a:defRPr>
            </a:lvl1pPr>
          </a:lstStyle>
          <a:p>
            <a:endParaRPr lang="en-US" dirty="0"/>
          </a:p>
        </p:txBody>
      </p:sp>
      <p:sp>
        <p:nvSpPr>
          <p:cNvPr id="8198" name="Rectangle 6"/>
          <p:cNvSpPr>
            <a:spLocks noGrp="1" noChangeArrowheads="1"/>
          </p:cNvSpPr>
          <p:nvPr>
            <p:ph type="sldNum" sz="quarter" idx="4"/>
          </p:nvPr>
        </p:nvSpPr>
        <p:spPr/>
        <p:txBody>
          <a:bodyPr/>
          <a:lstStyle>
            <a:lvl1pPr>
              <a:defRPr sz="1000">
                <a:solidFill>
                  <a:schemeClr val="tx1">
                    <a:lumMod val="20000"/>
                    <a:lumOff val="80000"/>
                  </a:schemeClr>
                </a:solidFill>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138915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pPr/>
              <a:t>8/6/2014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62813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0E102D-3EA8-495B-8358-713E11BE11A7}" type="slidenum">
              <a:rPr lang="en-US" smtClean="0"/>
              <a:pPr/>
              <a:t>‹#›</a:t>
            </a:fld>
            <a:endParaRPr lang="en-US"/>
          </a:p>
        </p:txBody>
      </p:sp>
    </p:spTree>
    <p:extLst>
      <p:ext uri="{BB962C8B-B14F-4D97-AF65-F5344CB8AC3E}">
        <p14:creationId xmlns="" xmlns:p14="http://schemas.microsoft.com/office/powerpoint/2010/main" val="21582799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1201" y="4406906"/>
            <a:ext cx="6513512"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676401" y="2906713"/>
            <a:ext cx="68183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pPr/>
              <a:t>8/6/2014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3179202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819406"/>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6"/>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8A87A34-81AB-432B-8DAE-1953F412C126}" type="datetimeFigureOut">
              <a:rPr lang="en-US" smtClean="0"/>
              <a:pPr/>
              <a:t>8/6/2014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360325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162800" cy="960438"/>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524000" y="1798638"/>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4000" y="2438405"/>
            <a:ext cx="33528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5400" y="1798638"/>
            <a:ext cx="3581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5400" y="2438405"/>
            <a:ext cx="358140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fld id="{48A87A34-81AB-432B-8DAE-1953F412C126}" type="datetimeFigureOut">
              <a:rPr lang="en-US" smtClean="0"/>
              <a:pPr/>
              <a:t>8/6/2014</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19269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8A87A34-81AB-432B-8DAE-1953F412C126}" type="datetimeFigureOut">
              <a:rPr lang="en-US" smtClean="0"/>
              <a:pPr/>
              <a:t>8/6/2014</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715362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8A87A34-81AB-432B-8DAE-1953F412C126}" type="datetimeFigureOut">
              <a:rPr lang="en-US" smtClean="0"/>
              <a:pPr/>
              <a:t>8/6/2014</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586434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A87A34-81AB-432B-8DAE-1953F412C126}" type="datetimeFigureOut">
              <a:rPr lang="en-US" smtClean="0"/>
              <a:pPr/>
              <a:t>8/6/2014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2909722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22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62200" y="1219206"/>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62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8A87A34-81AB-432B-8DAE-1953F412C126}" type="datetimeFigureOut">
              <a:rPr lang="en-US" smtClean="0"/>
              <a:pPr/>
              <a:t>8/6/2014</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980529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pPr/>
              <a:t>8/6/2014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566014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4"/>
            <a:ext cx="1695450" cy="4449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1676404"/>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A87A34-81AB-432B-8DAE-1953F412C126}" type="datetimeFigureOut">
              <a:rPr lang="en-US" smtClean="0"/>
              <a:pPr/>
              <a:t>8/6/2014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867904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130433"/>
            <a:ext cx="7010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52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1FF809E-3538-4145-B31F-598CF4EA97BF}" type="slidenum">
              <a:rPr lang="en-US"/>
              <a:pPr/>
              <a:t>‹#›</a:t>
            </a:fld>
            <a:endParaRPr lang="en-US"/>
          </a:p>
        </p:txBody>
      </p:sp>
    </p:spTree>
    <p:extLst>
      <p:ext uri="{BB962C8B-B14F-4D97-AF65-F5344CB8AC3E}">
        <p14:creationId xmlns="" xmlns:p14="http://schemas.microsoft.com/office/powerpoint/2010/main" val="70390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endParaRPr lang="en-US"/>
          </a:p>
        </p:txBody>
      </p:sp>
      <p:sp>
        <p:nvSpPr>
          <p:cNvPr id="5" name="Footer Placeholder 4"/>
          <p:cNvSpPr>
            <a:spLocks noGrp="1"/>
          </p:cNvSpPr>
          <p:nvPr>
            <p:ph type="ftr" sz="quarter" idx="11"/>
          </p:nvPr>
        </p:nvSpPr>
        <p:spPr>
          <a:xfrm>
            <a:off x="514350" y="381002"/>
            <a:ext cx="5243619" cy="364065"/>
          </a:xfrm>
        </p:spPr>
        <p:txBody>
          <a:bodyPr/>
          <a:lstStyle/>
          <a:p>
            <a:endParaRPr lang="en-US"/>
          </a:p>
        </p:txBody>
      </p:sp>
      <p:sp>
        <p:nvSpPr>
          <p:cNvPr id="6" name="Slide Number Placeholder 5"/>
          <p:cNvSpPr>
            <a:spLocks noGrp="1"/>
          </p:cNvSpPr>
          <p:nvPr>
            <p:ph type="sldNum" sz="quarter" idx="12"/>
          </p:nvPr>
        </p:nvSpPr>
        <p:spPr>
          <a:xfrm>
            <a:off x="8146839" y="381001"/>
            <a:ext cx="482811" cy="365125"/>
          </a:xfrm>
        </p:spPr>
        <p:txBody>
          <a:bodyPr/>
          <a:lstStyle/>
          <a:p>
            <a:fld id="{1CD27F76-4092-4473-ACBA-8B8FA13E6541}" type="slidenum">
              <a:rPr lang="en-US" smtClean="0"/>
              <a:pPr/>
              <a:t>‹#›</a:t>
            </a:fld>
            <a:endParaRPr lang="en-US"/>
          </a:p>
        </p:txBody>
      </p:sp>
    </p:spTree>
    <p:extLst>
      <p:ext uri="{BB962C8B-B14F-4D97-AF65-F5344CB8AC3E}">
        <p14:creationId xmlns="" xmlns:p14="http://schemas.microsoft.com/office/powerpoint/2010/main" val="25258362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9FE31B-3A08-4166-9323-9F44B513F3EE}" type="slidenum">
              <a:rPr lang="en-US"/>
              <a:pPr/>
              <a:t>‹#›</a:t>
            </a:fld>
            <a:endParaRPr lang="en-US"/>
          </a:p>
        </p:txBody>
      </p:sp>
    </p:spTree>
    <p:extLst>
      <p:ext uri="{BB962C8B-B14F-4D97-AF65-F5344CB8AC3E}">
        <p14:creationId xmlns="" xmlns:p14="http://schemas.microsoft.com/office/powerpoint/2010/main" val="3490116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599" y="4406908"/>
            <a:ext cx="71231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371599" y="2906713"/>
            <a:ext cx="71231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403763-24BE-45E9-9B1D-FB788DBEF2AC}" type="slidenum">
              <a:rPr lang="en-US"/>
              <a:pPr/>
              <a:t>‹#›</a:t>
            </a:fld>
            <a:endParaRPr lang="en-US"/>
          </a:p>
        </p:txBody>
      </p:sp>
    </p:spTree>
    <p:extLst>
      <p:ext uri="{BB962C8B-B14F-4D97-AF65-F5344CB8AC3E}">
        <p14:creationId xmlns="" xmlns:p14="http://schemas.microsoft.com/office/powerpoint/2010/main" val="2773086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FC52A7-B01F-44CE-94F5-B44E7FC52219}" type="slidenum">
              <a:rPr lang="en-US"/>
              <a:pPr/>
              <a:t>‹#›</a:t>
            </a:fld>
            <a:endParaRPr lang="en-US"/>
          </a:p>
        </p:txBody>
      </p:sp>
    </p:spTree>
    <p:extLst>
      <p:ext uri="{BB962C8B-B14F-4D97-AF65-F5344CB8AC3E}">
        <p14:creationId xmlns="" xmlns:p14="http://schemas.microsoft.com/office/powerpoint/2010/main" val="38109297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02FC451-DDF1-4431-8632-2EC42FCDB0C4}" type="slidenum">
              <a:rPr lang="en-US"/>
              <a:pPr/>
              <a:t>‹#›</a:t>
            </a:fld>
            <a:endParaRPr lang="en-US"/>
          </a:p>
        </p:txBody>
      </p:sp>
    </p:spTree>
    <p:extLst>
      <p:ext uri="{BB962C8B-B14F-4D97-AF65-F5344CB8AC3E}">
        <p14:creationId xmlns="" xmlns:p14="http://schemas.microsoft.com/office/powerpoint/2010/main" val="879751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6807EE9-852D-40C6-ABAD-F272D873A84A}" type="slidenum">
              <a:rPr lang="en-US"/>
              <a:pPr/>
              <a:t>‹#›</a:t>
            </a:fld>
            <a:endParaRPr lang="en-US"/>
          </a:p>
        </p:txBody>
      </p:sp>
    </p:spTree>
    <p:extLst>
      <p:ext uri="{BB962C8B-B14F-4D97-AF65-F5344CB8AC3E}">
        <p14:creationId xmlns="" xmlns:p14="http://schemas.microsoft.com/office/powerpoint/2010/main" val="3352286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95ED3A1-39EA-4D66-95E1-E89C1E8A0777}" type="slidenum">
              <a:rPr lang="en-US"/>
              <a:pPr/>
              <a:t>‹#›</a:t>
            </a:fld>
            <a:endParaRPr lang="en-US"/>
          </a:p>
        </p:txBody>
      </p:sp>
    </p:spTree>
    <p:extLst>
      <p:ext uri="{BB962C8B-B14F-4D97-AF65-F5344CB8AC3E}">
        <p14:creationId xmlns="" xmlns:p14="http://schemas.microsoft.com/office/powerpoint/2010/main" val="36503154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A9477B-7E3A-4DAC-8BC9-EBF9A2676819}" type="slidenum">
              <a:rPr lang="en-US"/>
              <a:pPr/>
              <a:t>‹#›</a:t>
            </a:fld>
            <a:endParaRPr lang="en-US"/>
          </a:p>
        </p:txBody>
      </p:sp>
    </p:spTree>
    <p:extLst>
      <p:ext uri="{BB962C8B-B14F-4D97-AF65-F5344CB8AC3E}">
        <p14:creationId xmlns="" xmlns:p14="http://schemas.microsoft.com/office/powerpoint/2010/main" val="4098140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1"/>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EE36C5-56E0-4AEB-A109-CA8A9F09119C}" type="slidenum">
              <a:rPr lang="en-US"/>
              <a:pPr/>
              <a:t>‹#›</a:t>
            </a:fld>
            <a:endParaRPr lang="en-US"/>
          </a:p>
        </p:txBody>
      </p:sp>
    </p:spTree>
    <p:extLst>
      <p:ext uri="{BB962C8B-B14F-4D97-AF65-F5344CB8AC3E}">
        <p14:creationId xmlns="" xmlns:p14="http://schemas.microsoft.com/office/powerpoint/2010/main" val="22688888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5E5184-81CE-4B59-BC54-B895C61A928E}" type="slidenum">
              <a:rPr lang="en-US"/>
              <a:pPr/>
              <a:t>‹#›</a:t>
            </a:fld>
            <a:endParaRPr lang="en-US"/>
          </a:p>
        </p:txBody>
      </p:sp>
    </p:spTree>
    <p:extLst>
      <p:ext uri="{BB962C8B-B14F-4D97-AF65-F5344CB8AC3E}">
        <p14:creationId xmlns="" xmlns:p14="http://schemas.microsoft.com/office/powerpoint/2010/main" val="3660202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676400"/>
            <a:ext cx="51625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89E048-A57F-4BDD-85E2-AD32981C0F09}" type="slidenum">
              <a:rPr lang="en-US"/>
              <a:pPr/>
              <a:t>‹#›</a:t>
            </a:fld>
            <a:endParaRPr lang="en-US"/>
          </a:p>
        </p:txBody>
      </p:sp>
    </p:spTree>
    <p:extLst>
      <p:ext uri="{BB962C8B-B14F-4D97-AF65-F5344CB8AC3E}">
        <p14:creationId xmlns="" xmlns:p14="http://schemas.microsoft.com/office/powerpoint/2010/main" val="85255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3EA2B-3651-4A85-AB96-F4ABCDB2FEEC}" type="slidenum">
              <a:rPr lang="en-US" smtClean="0"/>
              <a:pPr/>
              <a:t>‹#›</a:t>
            </a:fld>
            <a:endParaRPr lang="en-US"/>
          </a:p>
        </p:txBody>
      </p:sp>
    </p:spTree>
    <p:extLst>
      <p:ext uri="{BB962C8B-B14F-4D97-AF65-F5344CB8AC3E}">
        <p14:creationId xmlns="" xmlns:p14="http://schemas.microsoft.com/office/powerpoint/2010/main" val="14816213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2600" y="1676400"/>
            <a:ext cx="7086600" cy="8842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752600" y="2819400"/>
            <a:ext cx="7086600" cy="3124200"/>
          </a:xfrm>
        </p:spPr>
        <p:txBody>
          <a:bodyPr/>
          <a:lstStyle/>
          <a:p>
            <a:r>
              <a:rPr lang="en-US" smtClean="0"/>
              <a:t>Click icon to add table</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483B37A3-B3C4-4AC3-9618-E745FEFF2178}" type="slidenum">
              <a:rPr lang="en-US"/>
              <a:pPr/>
              <a:t>‹#›</a:t>
            </a:fld>
            <a:endParaRPr lang="en-US"/>
          </a:p>
        </p:txBody>
      </p:sp>
    </p:spTree>
    <p:extLst>
      <p:ext uri="{BB962C8B-B14F-4D97-AF65-F5344CB8AC3E}">
        <p14:creationId xmlns="" xmlns:p14="http://schemas.microsoft.com/office/powerpoint/2010/main" val="109989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E22E0-AD94-4A4E-8510-B5B853C78B3D}" type="slidenum">
              <a:rPr lang="en-US" smtClean="0"/>
              <a:pPr/>
              <a:t>‹#›</a:t>
            </a:fld>
            <a:endParaRPr lang="en-US"/>
          </a:p>
        </p:txBody>
      </p:sp>
    </p:spTree>
    <p:extLst>
      <p:ext uri="{BB962C8B-B14F-4D97-AF65-F5344CB8AC3E}">
        <p14:creationId xmlns="" xmlns:p14="http://schemas.microsoft.com/office/powerpoint/2010/main" val="42216234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9426C-BAFC-4CEA-9367-EF16A8118D97}" type="slidenum">
              <a:rPr lang="en-US" smtClean="0"/>
              <a:pPr/>
              <a:t>‹#›</a:t>
            </a:fld>
            <a:endParaRPr lang="en-US"/>
          </a:p>
        </p:txBody>
      </p:sp>
    </p:spTree>
    <p:extLst>
      <p:ext uri="{BB962C8B-B14F-4D97-AF65-F5344CB8AC3E}">
        <p14:creationId xmlns="" xmlns:p14="http://schemas.microsoft.com/office/powerpoint/2010/main" val="30414839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6C888-10A1-4227-80C0-904928CF726D}" type="slidenum">
              <a:rPr lang="en-US" smtClean="0"/>
              <a:pPr/>
              <a:t>‹#›</a:t>
            </a:fld>
            <a:endParaRPr lang="en-US"/>
          </a:p>
        </p:txBody>
      </p:sp>
    </p:spTree>
    <p:extLst>
      <p:ext uri="{BB962C8B-B14F-4D97-AF65-F5344CB8AC3E}">
        <p14:creationId xmlns="" xmlns:p14="http://schemas.microsoft.com/office/powerpoint/2010/main" val="13473555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B5E40-D7E3-4E47-B0AB-26BCF50AC3C7}" type="slidenum">
              <a:rPr lang="en-US" smtClean="0"/>
              <a:pPr/>
              <a:t>‹#›</a:t>
            </a:fld>
            <a:endParaRPr lang="en-US"/>
          </a:p>
        </p:txBody>
      </p:sp>
    </p:spTree>
    <p:extLst>
      <p:ext uri="{BB962C8B-B14F-4D97-AF65-F5344CB8AC3E}">
        <p14:creationId xmlns="" xmlns:p14="http://schemas.microsoft.com/office/powerpoint/2010/main" val="10552555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F8A57-B355-4419-8D9A-1D7F43213D92}" type="slidenum">
              <a:rPr lang="en-US" smtClean="0"/>
              <a:pPr/>
              <a:t>‹#›</a:t>
            </a:fld>
            <a:endParaRPr lang="en-US"/>
          </a:p>
        </p:txBody>
      </p:sp>
    </p:spTree>
    <p:extLst>
      <p:ext uri="{BB962C8B-B14F-4D97-AF65-F5344CB8AC3E}">
        <p14:creationId xmlns="" xmlns:p14="http://schemas.microsoft.com/office/powerpoint/2010/main" val="9369020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3.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2DC7725-8BDA-4DEA-89C4-9D00BACC6170}" type="slidenum">
              <a:rPr lang="en-US" smtClean="0"/>
              <a:pPr/>
              <a:t>‹#›</a:t>
            </a:fld>
            <a:endParaRPr lang="en-US"/>
          </a:p>
        </p:txBody>
      </p:sp>
    </p:spTree>
    <p:extLst>
      <p:ext uri="{BB962C8B-B14F-4D97-AF65-F5344CB8AC3E}">
        <p14:creationId xmlns="" xmlns:p14="http://schemas.microsoft.com/office/powerpoint/2010/main" val="594323243"/>
      </p:ext>
    </p:extLst>
  </p:cSld>
  <p:clrMap bg1="dk1" tx1="lt1" bg2="dk2"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905000" y="1676400"/>
            <a:ext cx="6781800" cy="960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4099" name="Rectangle 3"/>
          <p:cNvSpPr>
            <a:spLocks noGrp="1" noChangeArrowheads="1"/>
          </p:cNvSpPr>
          <p:nvPr>
            <p:ph type="body" idx="1"/>
          </p:nvPr>
        </p:nvSpPr>
        <p:spPr bwMode="auto">
          <a:xfrm>
            <a:off x="1905000" y="2819404"/>
            <a:ext cx="6781800" cy="3306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solidFill>
                  <a:schemeClr val="tx1">
                    <a:lumMod val="20000"/>
                    <a:lumOff val="80000"/>
                  </a:schemeClr>
                </a:solidFill>
                <a:latin typeface="+mn-lt"/>
              </a:defRPr>
            </a:lvl1pPr>
          </a:lstStyle>
          <a:p>
            <a:fld id="{48A87A34-81AB-432B-8DAE-1953F412C126}" type="datetimeFigureOut">
              <a:rPr lang="en-US" smtClean="0"/>
              <a:pPr/>
              <a:t>8/6/2014</a:t>
            </a:fld>
            <a:endParaRPr lang="en-US" dirty="0"/>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latin typeface="+mn-lt"/>
              </a:defRPr>
            </a:lvl1pPr>
          </a:lstStyle>
          <a:p>
            <a:endParaRPr lang="en-US" dirty="0"/>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latin typeface="+mn-lt"/>
              </a:defRPr>
            </a:lvl1pPr>
          </a:lstStyle>
          <a:p>
            <a:fld id="{6D22F896-40B5-4ADD-8801-0D06FADFA095}" type="slidenum">
              <a:rPr lang="en-US" smtClean="0"/>
              <a:pPr/>
              <a:t>‹#›</a:t>
            </a:fld>
            <a:endParaRPr lang="en-US" dirty="0"/>
          </a:p>
        </p:txBody>
      </p:sp>
    </p:spTree>
    <p:extLst>
      <p:ext uri="{BB962C8B-B14F-4D97-AF65-F5344CB8AC3E}">
        <p14:creationId xmlns="" xmlns:p14="http://schemas.microsoft.com/office/powerpoint/2010/main" val="1520324442"/>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Century Gothic" pitchFamily="34" charset="0"/>
        </a:defRPr>
      </a:lvl2pPr>
      <a:lvl3pPr algn="l" rtl="0" eaLnBrk="1" fontAlgn="base" hangingPunct="1">
        <a:spcBef>
          <a:spcPct val="0"/>
        </a:spcBef>
        <a:spcAft>
          <a:spcPct val="0"/>
        </a:spcAft>
        <a:defRPr sz="3000" b="1">
          <a:solidFill>
            <a:schemeClr val="tx2"/>
          </a:solidFill>
          <a:latin typeface="Century Gothic" pitchFamily="34" charset="0"/>
        </a:defRPr>
      </a:lvl3pPr>
      <a:lvl4pPr algn="l" rtl="0" eaLnBrk="1" fontAlgn="base" hangingPunct="1">
        <a:spcBef>
          <a:spcPct val="0"/>
        </a:spcBef>
        <a:spcAft>
          <a:spcPct val="0"/>
        </a:spcAft>
        <a:defRPr sz="3000" b="1">
          <a:solidFill>
            <a:schemeClr val="tx2"/>
          </a:solidFill>
          <a:latin typeface="Century Gothic" pitchFamily="34" charset="0"/>
        </a:defRPr>
      </a:lvl4pPr>
      <a:lvl5pPr algn="l" rtl="0" eaLnBrk="1" fontAlgn="base" hangingPunct="1">
        <a:spcBef>
          <a:spcPct val="0"/>
        </a:spcBef>
        <a:spcAft>
          <a:spcPct val="0"/>
        </a:spcAft>
        <a:defRPr sz="3000" b="1">
          <a:solidFill>
            <a:schemeClr val="tx2"/>
          </a:solidFill>
          <a:latin typeface="Century Gothic" pitchFamily="34" charset="0"/>
        </a:defRPr>
      </a:lvl5pPr>
      <a:lvl6pPr marL="457200" algn="l" rtl="0" eaLnBrk="1" fontAlgn="base" hangingPunct="1">
        <a:spcBef>
          <a:spcPct val="0"/>
        </a:spcBef>
        <a:spcAft>
          <a:spcPct val="0"/>
        </a:spcAft>
        <a:defRPr sz="3000" b="1">
          <a:solidFill>
            <a:schemeClr val="tx2"/>
          </a:solidFill>
          <a:latin typeface="Century Gothic" pitchFamily="34" charset="0"/>
        </a:defRPr>
      </a:lvl6pPr>
      <a:lvl7pPr marL="914400" algn="l" rtl="0" eaLnBrk="1" fontAlgn="base" hangingPunct="1">
        <a:spcBef>
          <a:spcPct val="0"/>
        </a:spcBef>
        <a:spcAft>
          <a:spcPct val="0"/>
        </a:spcAft>
        <a:defRPr sz="3000" b="1">
          <a:solidFill>
            <a:schemeClr val="tx2"/>
          </a:solidFill>
          <a:latin typeface="Century Gothic" pitchFamily="34" charset="0"/>
        </a:defRPr>
      </a:lvl7pPr>
      <a:lvl8pPr marL="1371600" algn="l" rtl="0" eaLnBrk="1" fontAlgn="base" hangingPunct="1">
        <a:spcBef>
          <a:spcPct val="0"/>
        </a:spcBef>
        <a:spcAft>
          <a:spcPct val="0"/>
        </a:spcAft>
        <a:defRPr sz="3000" b="1">
          <a:solidFill>
            <a:schemeClr val="tx2"/>
          </a:solidFill>
          <a:latin typeface="Century Gothic" pitchFamily="34" charset="0"/>
        </a:defRPr>
      </a:lvl8pPr>
      <a:lvl9pPr marL="1828800" algn="l" rtl="0" eaLnBrk="1" fontAlgn="base" hangingPunct="1">
        <a:spcBef>
          <a:spcPct val="0"/>
        </a:spcBef>
        <a:spcAft>
          <a:spcPct val="0"/>
        </a:spcAft>
        <a:defRPr sz="3000" b="1">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752600" y="1676400"/>
            <a:ext cx="7086600" cy="8842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43" name="Rectangle 3"/>
          <p:cNvSpPr>
            <a:spLocks noGrp="1" noChangeArrowheads="1"/>
          </p:cNvSpPr>
          <p:nvPr>
            <p:ph type="body" idx="1"/>
          </p:nvPr>
        </p:nvSpPr>
        <p:spPr bwMode="auto">
          <a:xfrm>
            <a:off x="1752600" y="2819400"/>
            <a:ext cx="7086600"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900">
                <a:solidFill>
                  <a:schemeClr val="tx1">
                    <a:lumMod val="20000"/>
                    <a:lumOff val="80000"/>
                  </a:schemeClr>
                </a:solidFill>
                <a:latin typeface="+mn-lt"/>
              </a:defRPr>
            </a:lvl1pPr>
          </a:lstStyle>
          <a:p>
            <a:endParaRPr lang="en-US" dirty="0"/>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900">
                <a:solidFill>
                  <a:schemeClr val="tx1">
                    <a:lumMod val="20000"/>
                    <a:lumOff val="80000"/>
                  </a:schemeClr>
                </a:solidFill>
                <a:latin typeface="+mn-lt"/>
              </a:defRPr>
            </a:lvl1pPr>
          </a:lstStyle>
          <a:p>
            <a:endParaRPr lang="en-US" dirty="0"/>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900">
                <a:solidFill>
                  <a:schemeClr val="tx1">
                    <a:lumMod val="20000"/>
                    <a:lumOff val="80000"/>
                  </a:schemeClr>
                </a:solidFill>
                <a:latin typeface="+mn-lt"/>
              </a:defRPr>
            </a:lvl1pPr>
          </a:lstStyle>
          <a:p>
            <a:fld id="{11FA16B7-BE65-4E1F-A6E1-9926D0B87AF0}" type="slidenum">
              <a:rPr lang="en-US" smtClean="0"/>
              <a:pPr/>
              <a:t>‹#›</a:t>
            </a:fld>
            <a:endParaRPr lang="en-US"/>
          </a:p>
        </p:txBody>
      </p:sp>
    </p:spTree>
    <p:extLst>
      <p:ext uri="{BB962C8B-B14F-4D97-AF65-F5344CB8AC3E}">
        <p14:creationId xmlns="" xmlns:p14="http://schemas.microsoft.com/office/powerpoint/2010/main" val="2484497918"/>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Century Gothic" pitchFamily="34" charset="0"/>
        </a:defRPr>
      </a:lvl2pPr>
      <a:lvl3pPr algn="l" rtl="0" eaLnBrk="1" fontAlgn="base" hangingPunct="1">
        <a:spcBef>
          <a:spcPct val="0"/>
        </a:spcBef>
        <a:spcAft>
          <a:spcPct val="0"/>
        </a:spcAft>
        <a:defRPr sz="3000" b="1">
          <a:solidFill>
            <a:schemeClr val="tx2"/>
          </a:solidFill>
          <a:latin typeface="Century Gothic" pitchFamily="34" charset="0"/>
        </a:defRPr>
      </a:lvl3pPr>
      <a:lvl4pPr algn="l" rtl="0" eaLnBrk="1" fontAlgn="base" hangingPunct="1">
        <a:spcBef>
          <a:spcPct val="0"/>
        </a:spcBef>
        <a:spcAft>
          <a:spcPct val="0"/>
        </a:spcAft>
        <a:defRPr sz="3000" b="1">
          <a:solidFill>
            <a:schemeClr val="tx2"/>
          </a:solidFill>
          <a:latin typeface="Century Gothic" pitchFamily="34" charset="0"/>
        </a:defRPr>
      </a:lvl4pPr>
      <a:lvl5pPr algn="l" rtl="0" eaLnBrk="1" fontAlgn="base" hangingPunct="1">
        <a:spcBef>
          <a:spcPct val="0"/>
        </a:spcBef>
        <a:spcAft>
          <a:spcPct val="0"/>
        </a:spcAft>
        <a:defRPr sz="3000" b="1">
          <a:solidFill>
            <a:schemeClr val="tx2"/>
          </a:solidFill>
          <a:latin typeface="Century Gothic" pitchFamily="34" charset="0"/>
        </a:defRPr>
      </a:lvl5pPr>
      <a:lvl6pPr marL="457200" algn="l" rtl="0" eaLnBrk="1" fontAlgn="base" hangingPunct="1">
        <a:spcBef>
          <a:spcPct val="0"/>
        </a:spcBef>
        <a:spcAft>
          <a:spcPct val="0"/>
        </a:spcAft>
        <a:defRPr sz="3000" b="1">
          <a:solidFill>
            <a:schemeClr val="tx2"/>
          </a:solidFill>
          <a:latin typeface="Century Gothic" pitchFamily="34" charset="0"/>
        </a:defRPr>
      </a:lvl6pPr>
      <a:lvl7pPr marL="914400" algn="l" rtl="0" eaLnBrk="1" fontAlgn="base" hangingPunct="1">
        <a:spcBef>
          <a:spcPct val="0"/>
        </a:spcBef>
        <a:spcAft>
          <a:spcPct val="0"/>
        </a:spcAft>
        <a:defRPr sz="3000" b="1">
          <a:solidFill>
            <a:schemeClr val="tx2"/>
          </a:solidFill>
          <a:latin typeface="Century Gothic" pitchFamily="34" charset="0"/>
        </a:defRPr>
      </a:lvl7pPr>
      <a:lvl8pPr marL="1371600" algn="l" rtl="0" eaLnBrk="1" fontAlgn="base" hangingPunct="1">
        <a:spcBef>
          <a:spcPct val="0"/>
        </a:spcBef>
        <a:spcAft>
          <a:spcPct val="0"/>
        </a:spcAft>
        <a:defRPr sz="3000" b="1">
          <a:solidFill>
            <a:schemeClr val="tx2"/>
          </a:solidFill>
          <a:latin typeface="Century Gothic" pitchFamily="34" charset="0"/>
        </a:defRPr>
      </a:lvl8pPr>
      <a:lvl9pPr marL="1828800" algn="l" rtl="0" eaLnBrk="1" fontAlgn="base" hangingPunct="1">
        <a:spcBef>
          <a:spcPct val="0"/>
        </a:spcBef>
        <a:spcAft>
          <a:spcPct val="0"/>
        </a:spcAft>
        <a:defRPr sz="3000" b="1">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a:solidFill>
            <a:schemeClr val="tx1">
              <a:lumMod val="20000"/>
              <a:lumOff val="80000"/>
            </a:schemeClr>
          </a:solidFill>
          <a:latin typeface="+mn-lt"/>
          <a:ea typeface="+mn-ea"/>
          <a:cs typeface="+mn-cs"/>
        </a:defRPr>
      </a:lvl1pPr>
      <a:lvl2pPr marL="742950" indent="-285750" algn="l" rtl="0" eaLnBrk="1" fontAlgn="base" hangingPunct="1">
        <a:spcBef>
          <a:spcPct val="20000"/>
        </a:spcBef>
        <a:spcAft>
          <a:spcPct val="0"/>
        </a:spcAft>
        <a:buChar char="–"/>
        <a:defRPr>
          <a:solidFill>
            <a:schemeClr val="tx1">
              <a:lumMod val="20000"/>
              <a:lumOff val="80000"/>
            </a:schemeClr>
          </a:solidFill>
          <a:latin typeface="+mn-lt"/>
        </a:defRPr>
      </a:lvl2pPr>
      <a:lvl3pPr marL="1143000" indent="-228600" algn="l" rtl="0" eaLnBrk="1" fontAlgn="base" hangingPunct="1">
        <a:spcBef>
          <a:spcPct val="20000"/>
        </a:spcBef>
        <a:spcAft>
          <a:spcPct val="0"/>
        </a:spcAft>
        <a:buChar char="•"/>
        <a:defRPr>
          <a:solidFill>
            <a:schemeClr val="tx1">
              <a:lumMod val="20000"/>
              <a:lumOff val="80000"/>
            </a:schemeClr>
          </a:solidFill>
          <a:latin typeface="+mn-lt"/>
        </a:defRPr>
      </a:lvl3pPr>
      <a:lvl4pPr marL="1600200" indent="-228600" algn="l" rtl="0" eaLnBrk="1" fontAlgn="base" hangingPunct="1">
        <a:spcBef>
          <a:spcPct val="20000"/>
        </a:spcBef>
        <a:spcAft>
          <a:spcPct val="0"/>
        </a:spcAft>
        <a:buChar char="–"/>
        <a:defRPr>
          <a:solidFill>
            <a:schemeClr val="tx1">
              <a:lumMod val="20000"/>
              <a:lumOff val="80000"/>
            </a:schemeClr>
          </a:solidFill>
          <a:latin typeface="+mn-lt"/>
        </a:defRPr>
      </a:lvl4pPr>
      <a:lvl5pPr marL="2057400" indent="-228600" algn="l" rtl="0" eaLnBrk="1" fontAlgn="base" hangingPunct="1">
        <a:spcBef>
          <a:spcPct val="20000"/>
        </a:spcBef>
        <a:spcAft>
          <a:spcPct val="0"/>
        </a:spcAft>
        <a:buChar char="»"/>
        <a:defRPr>
          <a:solidFill>
            <a:schemeClr val="tx1">
              <a:lumMod val="20000"/>
              <a:lumOff val="80000"/>
            </a:schemeClr>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nkedin.com/pub/dave-bland/a/19b/530" TargetMode="External"/><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hyperlink" Target="https://twitter.com/SQLDave29"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zjzXXt1YLRvoIM&amp;tbnid=kFoTu2mJ_YIW6M:&amp;ved=0CAUQjRw&amp;url=http://www.softicons.com/web-icons/web-hosting-icons-by-heart-internet/database-icon&amp;ei=nG1YU7mWB4eeyASvl4DwAw&amp;psig=AFQjCNGEqSti81HL-3QBoD9VpWJ3Hq3Ezg&amp;ust=1398390520370965"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143000"/>
            <a:ext cx="7165340" cy="1342501"/>
          </a:xfrm>
        </p:spPr>
        <p:txBody>
          <a:bodyPr/>
          <a:lstStyle/>
          <a:p>
            <a:pPr algn="ctr"/>
            <a:r>
              <a:rPr lang="en-US" dirty="0" smtClean="0"/>
              <a:t>SQL SERVER 2014</a:t>
            </a:r>
            <a:endParaRPr lang="en-US" dirty="0"/>
          </a:p>
        </p:txBody>
      </p:sp>
      <p:sp>
        <p:nvSpPr>
          <p:cNvPr id="3" name="Subtitle 2"/>
          <p:cNvSpPr>
            <a:spLocks noGrp="1"/>
          </p:cNvSpPr>
          <p:nvPr>
            <p:ph type="subTitle" idx="1"/>
          </p:nvPr>
        </p:nvSpPr>
        <p:spPr>
          <a:xfrm>
            <a:off x="1752600" y="2590800"/>
            <a:ext cx="7165340" cy="685800"/>
          </a:xfrm>
        </p:spPr>
        <p:txBody>
          <a:bodyPr>
            <a:normAutofit/>
          </a:bodyPr>
          <a:lstStyle/>
          <a:p>
            <a:pPr algn="ctr"/>
            <a:r>
              <a:rPr lang="en-US" sz="2800" dirty="0" smtClean="0"/>
              <a:t>Change Data Capture</a:t>
            </a:r>
            <a:endParaRPr lang="en-US" sz="2800" dirty="0"/>
          </a:p>
        </p:txBody>
      </p:sp>
      <p:sp>
        <p:nvSpPr>
          <p:cNvPr id="4" name="TextBox 3"/>
          <p:cNvSpPr txBox="1"/>
          <p:nvPr/>
        </p:nvSpPr>
        <p:spPr>
          <a:xfrm>
            <a:off x="1752600" y="3657600"/>
            <a:ext cx="7162800" cy="2308324"/>
          </a:xfrm>
          <a:prstGeom prst="rect">
            <a:avLst/>
          </a:prstGeom>
          <a:noFill/>
        </p:spPr>
        <p:txBody>
          <a:bodyPr wrap="square" rtlCol="0">
            <a:spAutoFit/>
          </a:bodyPr>
          <a:lstStyle/>
          <a:p>
            <a:pPr algn="ctr"/>
            <a:r>
              <a:rPr lang="en-US" dirty="0" smtClean="0"/>
              <a:t>Dave </a:t>
            </a:r>
            <a:r>
              <a:rPr lang="en-US" dirty="0" smtClean="0"/>
              <a:t>Bland</a:t>
            </a:r>
          </a:p>
          <a:p>
            <a:pPr algn="ctr"/>
            <a:endParaRPr lang="en-US" dirty="0" smtClean="0"/>
          </a:p>
          <a:p>
            <a:pPr algn="ctr"/>
            <a:r>
              <a:rPr lang="en-US" dirty="0" smtClean="0">
                <a:hlinkClick r:id="rId3"/>
              </a:rPr>
              <a:t>www.linkedin.com/pub/dave-bland/a/19b/530</a:t>
            </a:r>
            <a:endParaRPr lang="en-US" dirty="0" smtClean="0"/>
          </a:p>
          <a:p>
            <a:pPr algn="ctr"/>
            <a:endParaRPr lang="en-US" dirty="0" smtClean="0"/>
          </a:p>
          <a:p>
            <a:pPr algn="ctr"/>
            <a:r>
              <a:rPr lang="en-US" b="1" dirty="0" smtClean="0">
                <a:hlinkClick r:id="rId4" action="ppaction://hlinkfile"/>
              </a:rPr>
              <a:t>@SQLDave29</a:t>
            </a:r>
            <a:endParaRPr lang="en-US" b="1" dirty="0" smtClean="0"/>
          </a:p>
          <a:p>
            <a:pPr algn="ctr"/>
            <a:endParaRPr lang="en-US" dirty="0" smtClean="0"/>
          </a:p>
          <a:p>
            <a:pPr algn="ctr"/>
            <a:endParaRPr lang="en-US" dirty="0" smtClean="0"/>
          </a:p>
          <a:p>
            <a:pPr algn="ctr"/>
            <a:endParaRPr lang="en-US" dirty="0"/>
          </a:p>
        </p:txBody>
      </p:sp>
      <p:pic>
        <p:nvPicPr>
          <p:cNvPr id="1027" name="Picture 3" descr="C:\Users\david.bland\Desktop\header_logo.png"/>
          <p:cNvPicPr>
            <a:picLocks noChangeAspect="1" noChangeArrowheads="1"/>
          </p:cNvPicPr>
          <p:nvPr/>
        </p:nvPicPr>
        <p:blipFill>
          <a:blip r:embed="rId5" cstate="print"/>
          <a:srcRect/>
          <a:stretch>
            <a:fillRect/>
          </a:stretch>
        </p:blipFill>
        <p:spPr bwMode="auto">
          <a:xfrm>
            <a:off x="5334000" y="533400"/>
            <a:ext cx="2038350" cy="714375"/>
          </a:xfrm>
          <a:prstGeom prst="rect">
            <a:avLst/>
          </a:prstGeom>
          <a:noFill/>
        </p:spPr>
      </p:pic>
      <p:pic>
        <p:nvPicPr>
          <p:cNvPr id="6" name="Picture 5" descr="LinkedINLogo.JPG"/>
          <p:cNvPicPr>
            <a:picLocks noChangeAspect="1"/>
          </p:cNvPicPr>
          <p:nvPr/>
        </p:nvPicPr>
        <p:blipFill>
          <a:blip r:embed="rId6" cstate="print"/>
          <a:stretch>
            <a:fillRect/>
          </a:stretch>
        </p:blipFill>
        <p:spPr>
          <a:xfrm>
            <a:off x="2514600" y="4191000"/>
            <a:ext cx="314325" cy="352425"/>
          </a:xfrm>
          <a:prstGeom prst="rect">
            <a:avLst/>
          </a:prstGeom>
        </p:spPr>
      </p:pic>
      <p:pic>
        <p:nvPicPr>
          <p:cNvPr id="8" name="Picture 7" descr="twitter.JPG"/>
          <p:cNvPicPr>
            <a:picLocks noChangeAspect="1"/>
          </p:cNvPicPr>
          <p:nvPr/>
        </p:nvPicPr>
        <p:blipFill>
          <a:blip r:embed="rId7" cstate="print"/>
          <a:stretch>
            <a:fillRect/>
          </a:stretch>
        </p:blipFill>
        <p:spPr>
          <a:xfrm>
            <a:off x="4038600" y="4724400"/>
            <a:ext cx="358337" cy="380999"/>
          </a:xfrm>
          <a:prstGeom prst="rect">
            <a:avLst/>
          </a:prstGeom>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6457950" cy="912028"/>
          </a:xfrm>
        </p:spPr>
        <p:txBody>
          <a:bodyPr/>
          <a:lstStyle/>
          <a:p>
            <a:r>
              <a:rPr lang="en-US" dirty="0" smtClean="0"/>
              <a:t>Enable\Disable CDC</a:t>
            </a:r>
            <a:endParaRPr lang="en-US" dirty="0"/>
          </a:p>
        </p:txBody>
      </p:sp>
      <p:sp>
        <p:nvSpPr>
          <p:cNvPr id="93188" name="AutoShape 4" descr="data:image/jpeg;base64,/9j/4AAQSkZJRgABAQAAAQABAAD/2wCEAAkGBhEREBIQEhISEhAQEBANDxAQERAUEA8NFBAWFBQQFRIXHSYeFxkjGRIUHy8gIycpLCwsFR4xNTAqNSYrLDUBCQoKDgwMFA8PGiogHBwpNTQsKjUpLTUpNSkpKSkxKS0pKSopKS0pKSo1KjUyNSwpKSkpKSkpLCkwKTUqKTYtNv/AABEIAMwAzAMBIgACEQEDEQH/xAAcAAACAwEBAQEAAAAAAAAAAAADBAUGBwIBAAj/xABGEAABAwEDBgkICQIGAwAAAAABAAIDBAYRMQUSIVFxkTJBUmGBobHB0QcTIjRCYnLwFBZDY4KDkpPhU+IjM1RzwtJElLL/xAAXAQEBAQEAAAAAAAAAAAAAAAAAAQID/8QAKBEBAAIBAgQGAwEBAAAAAAAAAAECEQMTMVKBoRIhMkFRkQQUI7FC/9oADAMBAAIRAxEAPwDcV8vlxLM1gLnENaMS4gAdKDtfKArLYRNv8010t3tcGMbXlQFZbKZ2gPazmibnH9R0IL8Sk58sQM4UrBzZwJ3BZrUZSkk4Qe//AHZCR+kXAIQqH8QY3Y0d6DQn2sphoDnPPuMcUF9rB7MEp53ZrB1lUb6U84vdsBuG5eteNu1BczaiU4Qxt+KcHqDV63LlQf8ATjaZD2KpRzhOQ1aC0R1VS77WAbI3nvRjDVf6iPogP/ZQtJXKfoqoOFyBR5qh/wCQz/1/7kB9ZUj7eP8AY/uUhVNuUPVPRHZyvUD7WI7YnDvXn1gqB7UB2teO9RU0qWdItYTKfFp5xiyB2x7m9t6Ky1b+On/RM13VcFVzIvs9TBlb22rZ7UUzefMBHUUeK09M77TN5nhze0KlNkuwJGxFE7tZO3T2pgyv8FZG/gPa74XA9iMs4LWnFrT0XHeE1T10rOBJK3mzs9v6XeKYXK+r5VSmtVK3Q9rJB7pMb9x0FTNFl+GU5udmP5EgzXdHEehRUkvl8vkCOWMqtp4y86STmsbxufqVGyjXySv/AMQ57+Jn2cXMG8ZU7baXNfTE4AykjYY1BMjzXm/SHaQ7iIvxQLupS7S8l2oeyNgXopwMBcpDzS+8ygjzAuDTqT8yvPMIiKNMuTSqX+jL36Kghfo5X2a4KbFGuhk/mQQzKpw4ipKiy7mkX6E6zJN/EnqazjTiNCBtuU2SxF4IvaPSF/WoCrrBeVM1mTYmMc1jRe4XOdd6RF991/QqvUUVx0XqwkvJJkF0i4dGVwQVpl2ZF95xCK8QHEi7EiUzl6JEDrZUVsqQEiNGSVFyk43Bw06V5JTXi4XEcl2kdGpBifcEZsqin8k5fdCQ2Ql0V4ac43vhvwN/tN7FcFmtZUC5zuLNLR7x4zsCvWQJC6lhJN5LBeTzaElYVvyjnRB+b2xqu0OUnAZpAc3Ue48SsXlIwg/N7Y1UadRVgp6lh4L808mTDoKcAPG3RrbpCg4RenqeK7guc0+6dG5BItLT/KI2JAYZtccnxNuO8IrZHDhQO2xuDurHqQFFOiNpkNtdEOEZI/8AcjcO5NQVcJwmj2FzQdyDxlKmYqNMwRg4Fp2EJtrQEAYqQDFdSyL17ilpXHUgUqjeoepiUtNnckpCZjuSetVmUTLCl3RKSkhfySl3wu1DpI8VWSBiXBiTjojrYPxN8UNzBxvZ1nuVChiXnmUwc3l7mlc+jxB53Ad6hgIR3LoSfIRWxE4MaPiJJ8EZlKeN13M0AJlcACQ6rviN3ViuX1G123Q3diU2+la3AadZ0lI1KLhG5RqXOxOjUtWs56rD8HeVklWtbs56rD8HeVJKq75SMIPze2NVGnVu8pGEH5vbGqjTqKkYFI06joFI06CRgUhAo+BSECKkoV7PRxuxYw7WtXkCPIoIiXIsGPmmA6wLj1JZ+S4xhnjZLIO9S0iVkVEY+juwklH5ju9AfC7+rL+oeCkJErIqyRkY7+rL+pvglnh3LfvHgnZUpIgUeDynb0vITrO9NSJSRVAs4ojQhBFYgKxHYgtRmIorUZqC1GaoryfBRdSpSfBRdSkJKIq1rdnPVYfg7yskq1rdnPVYfg7yrJVVPKhXtjfSNfoZIKgec9lsgMOa0nivBd+lVuEXLS7UUFNNSyMqh/hXX3jhNf7JYeUsZNRLSOzCfOQ4sJ4bWX6LwOCbuhdK0i8Yjj/rne80nMx5LXApGnVeyfluJ93pXbfFT1JK04EFc7Vms4mG63raM1nKUgUhAo+BSECy2koEeRAgR5FArIlZE1IlZFUKyJWRNSJWRVCsqUkTcqUkRC0iUkTciUkVQEIrEIIrEBmozEFqMxGhWozUFqM1RXk+Ci6lSNVM0DSQFXMpZehZx5x1N17VqlZtOIhi96187TgOpA0lxDWtF7nHABarZKfPoad9xAfGHAHG4k3dSyjIOSDlCdgqnGGkLvRjbo86+/QwnFt+s3c12K2yOMNAa0ANaA1oGgBoFwAC1qVisY9007Tbzx5Kpb+Q3U7SfQLnueNYaWDsc5ZplOJ2e/O4V53rRfKM64QEffdsaqdzJAA8YaA4cIc3OFydWeztlY4luhMUtqJY+ED0fPcrfUZAJ4N0g93hDaMVD1NnxquOohdq616xjOYcbaFLTnGJMUHlBI9sjbp+dysVD5RhovLHbfRPz0KhT2aPEElJkN7cL1rcpPqr9MbWpX03nr5tppPKHD7TD+F16k2W4pXcbhtAPYV+fvoszcCV02rqW+0etMaM/MH94+J+36D+sdM7CUdLXjuXLsqQnCVn6gsCblqoGvq8EVtppx8/ym3pzwv2NzV96d25vqmHB7TscEB8g1jeFi4tZNq7fFEFsJdR602q88Ju35J7NblcNYSshWYfXKTUV59cpNRV2q80G7bkns0aQpWQqhG2Mmo9a4da2bV2+KbdeeDcvyT2XoIgeBxrPHWnnPz/AChOy3UH5Hgng0/e/Y8er7U7tI+mMGLhvC4flqNvGs2dWVDvaPWuPo8zsSVP4x8yf2n4j7aBPa6NuBG+8qIrLdcQO4fPYq3HkZ5xvT1PkDmTcpHpr9m3efVf68g6m0E0ugX9KPkmneXhzxeefiUpRZC1NJ2BTdPktrOEQPdGk+AWbat7RjOIbrpUrOYjzGox6LtWbp+K/R0rUMjVLpKeJ7uE5gJu4zhesnrqr0c1ozWrU7Oeqw/B3lcpdoV3ykYQfm9saqNOrd5SMIPze2NVGnUD8TAfEYpsQOdxtcNUjQevFLQKRp0Cb8kg4wnbG4HqOlLyZHi5Tm/Gxw61ZYFIQi9FUX6ttdwXRu2Ob33Lh1jifY3LRhkyF/CiYdrRfvXElnKfEMc0+5JIOq+5BmzrFHkLn6i3+ytDdkYDgyzD8d46whmmmbhUO/FHCe1qCgmwHuoElhfdWgvkqB9q07YmdyA+on5UR2xfyiM8fYr3UB1j/dWhSVM33P7Z8Uu+qk+6/b/lUUE2U5l99V+ZXZ9XJ7nRG1AfXycodDW+CJlU22Y91HZZY8g7ip818h9orzzrji5x6SqiJZZY8m7aQO1HZkBoxcwdN56lItYEdjQio+PJEfvO2NuG8puLJg4mNHO8lx3DQm2ozVDBZ9LcNJJ5hc0bgkpxcpWfBRdSkEoirWt2c9Vh+DvKySrWt2c9Vh+DvKslVd8pGEH5vbGqjTq1eUmoaHUsZNzpG1DmDXmGG8bfSCqtOphUjApGnUdApGnUEjApCBR8CkIEVJQI8iBAjyKBWRKyJqRKyKoVkSsiakSsiqFZUpIm5UpIiFpEpIm5EpIqgIRWIQRWIDNRmILUZiNCtRmoLUZqivJ8FF1KlJ8FF1KQkoirWt2c9Vh+DvKyadhJuHzzrVrLTB9HA5pvaY7wdYvOlWSqJ8otnoaqlz5HeblgznU8ovva9117NHE7Nbf8IPEswpMsvjd5qpaQ8AelxkayOPo3LTLfSerg8DOe9w1hpZ3OO9ZlleG9zw8Xm8m8678QV0pqRjw3jMd+jnfTmZ8VJxPbqslHVMdpa4FS9OsjGUpInaLyBz6d6mcn22IxcRt+fFb2a29Fuk8XPetX116x5w1SBSECoFDbkcea7pF6nqO2kOjOa4bLu+5c7aGpXjDdfyNK3/S5wI8igaS1dKftM34mntGhSQyxA7gyxn8QXKYmOLtExPB1IlZEd0zTg5p2EFAkQKyJWRNSJWRVCsqUkTcqUkRC0iUkTciUkVQEIrEIIrUBmozEu1wXRq2DEhOK5xxNtRmqJfluNvHf88yj6q2DW4XDaQuldHUtwhznX068bLJUYKFr6xjBe5wHb0DjVWyhbNztAcTs+fBI0j3TPvffdqvOnacVvarX126RxY3bX9FespmJ0ldKKeE+Zic4MlnfxA8Ru7OPjIW5ZNyeynhjgjFzImNjaOO4BZRk4NbG4NAawNuuAuF9+halkSodJTxPdpc5gvOs4X9S56l4nEVjEOunSYzNpzKteUZ1wgI+97Y1Tnxtkbc4X6tY2HVzK4eUjCD83tjVRp1ydUXVWdv4NzuY6HblC1dnbsWkHnCvscYOIRxQXjQ7RqcM4IMqkyK8YE9BXAbUMwcd57lqUuQL8Ymu52G7qKRms8zjbIza28b1uupavCWLadbcYZ+3K9Q3HSjstRKMWnov8Vb3WZY7B7Dt0ITrGE4Bp2ELrH5Op8uM/i6U+yvR2yeOUOkpmO3Th7Th0qSfYh3JQzYV3J6k/Yn3rH0n60RwtaOoLPKA7lv/AFf3Igt+7lu3nxXjrCHV1ID7EnV1K71eSDYnnkz9fTyj89K5NufePz0pJ1jjq6kM2SOrqTeryQbFueTzrbjX870J1tR8geKU+qp1HcuhZV3JO4pvV5INieeXb7aar9w8ECS2LjgHdf8ACYbZN3IO5GZZR3J33Jvz7Vj6T9ePe1p6ol9qJTgD0k+KA7K9Q7mVlZZe7HNHSmI7PMGJH4QT4J+xqfKx+NpfGVOInfi47z3okWSHHG87VeYcgt4muO24KQgyIBxMb0Zx61yte1uMu1aVrwjClUVnycG+G9TtJkdrcdze8qxnJ7WjTe7bhuSlQFhpG1c3o5o0DUFq9nPVYfg7yskq1rdnPVYfg7ykkK75SMIPze2NVGnVu8pGEH5vbGqjTqKkYFI06joFI06CRgUhAo+BSECKbFBE/hRsd8TGk7yEOazlMfsg062lzewpuBHkUEE+z8Y4LpW7JHEbiguyW5uE0g2iM9rVMyJWRURT6WT+rftjZ3Jd8MnLb+2PFSciVkVRHSRyctn7f8pd4fyh+n+U/KlJEQo/O5XUl3vdrKakSkiqZCzzrXbWoYRWIZEZGNQR2BCajMUUVqM1BajNRXk+Ci6lSk+Ci6lISURVrW7Oeqw/B3lZJVrW7Oeqw/B3lWSqHt9k58kTJGi8RZ+eOMB2bp2ej1qjwLYiFWMr2LY8l8JDHYlh4B2clZaVWBSNOlZ6GSE3SsLdRPBOx2CZpiiJKBSECj4FIQIqSgR5ECBHkUCsiVkTUiVkVQrIlZE1IlZFUKypSRNypSRELSJSRNyJSRVAQisQgisQGajMQWozEaFajNQWozVFeT4KLqVJ1B0JemyVLUG6NhI43nQwfiKQICWIudmjSSbgtdyNTOjp4mO4TWAEajjco7INk46c57rny67vRZs8VPJMkRh8vl8vlFeOaCLiLwdBBwKi6izVO/SG+bdrjJb1DQpVfIK8+zcrf8uYOHJlZ/yb4LwQVLMYQ8a45B/8uA7VYl8ghI8qhvDimZtic4b23hFOX6Y6POtB1OvadxUsuXsB0EAjURegijWxuwkYdj2obzfhp2KQkyVA7GKM/gb4IDrOUp+xZ0XjsQRsgSsimjZqn5Lhse8d64Nl4PvP3ZPFEwr0qUkVrNlYPvf3Xrn6p0/3n7jlTCmyJSRX76o03Jedsj/FdNspSj7O/a5x70ymGchEaVo7LOUo+xZ03lHjyTA3CKMfgamTws2Y8X3YnUNJT0FDK7gxSH8BA3nQtEZGBoAAHMAF0mVwpEFnql32Yb8bx2C9SEFkXn/MmA5o2f8AJ3grOvlFRdNZunZpzM92uQ53UdCkwLtAwXq+QfL5fL5B/9k=">
            <a:hlinkClick r:id="rId3"/>
          </p:cNvPr>
          <p:cNvSpPr>
            <a:spLocks noChangeAspect="1" noChangeArrowheads="1"/>
          </p:cNvSpPr>
          <p:nvPr/>
        </p:nvSpPr>
        <p:spPr bwMode="auto">
          <a:xfrm>
            <a:off x="138113" y="-1165225"/>
            <a:ext cx="2438400" cy="2438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3190" name="AutoShape 6" descr="data:image/jpeg;base64,/9j/4AAQSkZJRgABAQAAAQABAAD/2wCEAAkGBhEREBIQEhISEhAQEBANDxAQERAUEA8NFBAWFBQQFRIXHSYeFxkjGRIUHy8gIycpLCwsFR4xNTAqNSYrLDUBCQoKDgwMFA8PGiogHBwpNTQsKjUpLTUpNSkpKSkxKS0pKSopKS0pKSo1KjUyNSwpKSkpKSkpLCkwKTUqKTYtNv/AABEIAMwAzAMBIgACEQEDEQH/xAAcAAACAwEBAQEAAAAAAAAAAAADBAUGBwIBAAj/xABGEAABAwEDBgkICQIGAwAAAAABAAIDBAYRMQUSIVFxkTJBUmGBobHB0QcTIjRCYnLwFBZDY4KDkpPhU+IjM1RzwtJElLL/xAAXAQEBAQEAAAAAAAAAAAAAAAAAAQID/8QAKBEBAAIBAgQGAwEBAAAAAAAAAAECEQMTMVKBoRIhMkFRkQQUI7FC/9oADAMBAAIRAxEAPwDcV8vlxLM1gLnENaMS4gAdKDtfKArLYRNv8010t3tcGMbXlQFZbKZ2gPazmibnH9R0IL8Sk58sQM4UrBzZwJ3BZrUZSkk4Qe//AHZCR+kXAIQqH8QY3Y0d6DQn2sphoDnPPuMcUF9rB7MEp53ZrB1lUb6U84vdsBuG5eteNu1BczaiU4Qxt+KcHqDV63LlQf8ATjaZD2KpRzhOQ1aC0R1VS77WAbI3nvRjDVf6iPogP/ZQtJXKfoqoOFyBR5qh/wCQz/1/7kB9ZUj7eP8AY/uUhVNuUPVPRHZyvUD7WI7YnDvXn1gqB7UB2teO9RU0qWdItYTKfFp5xiyB2x7m9t6Ky1b+On/RM13VcFVzIvs9TBlb22rZ7UUzefMBHUUeK09M77TN5nhze0KlNkuwJGxFE7tZO3T2pgyv8FZG/gPa74XA9iMs4LWnFrT0XHeE1T10rOBJK3mzs9v6XeKYXK+r5VSmtVK3Q9rJB7pMb9x0FTNFl+GU5udmP5EgzXdHEehRUkvl8vkCOWMqtp4y86STmsbxufqVGyjXySv/AMQ57+Jn2cXMG8ZU7baXNfTE4AykjYY1BMjzXm/SHaQ7iIvxQLupS7S8l2oeyNgXopwMBcpDzS+8ygjzAuDTqT8yvPMIiKNMuTSqX+jL36Kghfo5X2a4KbFGuhk/mQQzKpw4ipKiy7mkX6E6zJN/EnqazjTiNCBtuU2SxF4IvaPSF/WoCrrBeVM1mTYmMc1jRe4XOdd6RF991/QqvUUVx0XqwkvJJkF0i4dGVwQVpl2ZF95xCK8QHEi7EiUzl6JEDrZUVsqQEiNGSVFyk43Bw06V5JTXi4XEcl2kdGpBifcEZsqin8k5fdCQ2Ql0V4ac43vhvwN/tN7FcFmtZUC5zuLNLR7x4zsCvWQJC6lhJN5LBeTzaElYVvyjnRB+b2xqu0OUnAZpAc3Ue48SsXlIwg/N7Y1UadRVgp6lh4L808mTDoKcAPG3RrbpCg4RenqeK7guc0+6dG5BItLT/KI2JAYZtccnxNuO8IrZHDhQO2xuDurHqQFFOiNpkNtdEOEZI/8AcjcO5NQVcJwmj2FzQdyDxlKmYqNMwRg4Fp2EJtrQEAYqQDFdSyL17ilpXHUgUqjeoepiUtNnckpCZjuSetVmUTLCl3RKSkhfySl3wu1DpI8VWSBiXBiTjojrYPxN8UNzBxvZ1nuVChiXnmUwc3l7mlc+jxB53Ad6hgIR3LoSfIRWxE4MaPiJJ8EZlKeN13M0AJlcACQ6rviN3ViuX1G123Q3diU2+la3AadZ0lI1KLhG5RqXOxOjUtWs56rD8HeVklWtbs56rD8HeVJKq75SMIPze2NVGnVu8pGEH5vbGqjTqKkYFI06joFI06CRgUhAo+BSECKkoV7PRxuxYw7WtXkCPIoIiXIsGPmmA6wLj1JZ+S4xhnjZLIO9S0iVkVEY+juwklH5ju9AfC7+rL+oeCkJErIqyRkY7+rL+pvglnh3LfvHgnZUpIgUeDynb0vITrO9NSJSRVAs4ojQhBFYgKxHYgtRmIorUZqC1GaoryfBRdSpSfBRdSkJKIq1rdnPVYfg7yskq1rdnPVYfg7yrJVVPKhXtjfSNfoZIKgec9lsgMOa0nivBd+lVuEXLS7UUFNNSyMqh/hXX3jhNf7JYeUsZNRLSOzCfOQ4sJ4bWX6LwOCbuhdK0i8Yjj/rne80nMx5LXApGnVeyfluJ93pXbfFT1JK04EFc7Vms4mG63raM1nKUgUhAo+BSECy2koEeRAgR5FArIlZE1IlZFUKyJWRNSJWRVCsqUkTcqUkRC0iUkTciUkVQEIrEIIrEBmozEFqMxGhWozUFqM1RXk+Ci6lSNVM0DSQFXMpZehZx5x1N17VqlZtOIhi96187TgOpA0lxDWtF7nHABarZKfPoad9xAfGHAHG4k3dSyjIOSDlCdgqnGGkLvRjbo86+/QwnFt+s3c12K2yOMNAa0ANaA1oGgBoFwAC1qVisY9007Tbzx5Kpb+Q3U7SfQLnueNYaWDsc5ZplOJ2e/O4V53rRfKM64QEffdsaqdzJAA8YaA4cIc3OFydWeztlY4luhMUtqJY+ED0fPcrfUZAJ4N0g93hDaMVD1NnxquOohdq616xjOYcbaFLTnGJMUHlBI9sjbp+dysVD5RhovLHbfRPz0KhT2aPEElJkN7cL1rcpPqr9MbWpX03nr5tppPKHD7TD+F16k2W4pXcbhtAPYV+fvoszcCV02rqW+0etMaM/MH94+J+36D+sdM7CUdLXjuXLsqQnCVn6gsCblqoGvq8EVtppx8/ym3pzwv2NzV96d25vqmHB7TscEB8g1jeFi4tZNq7fFEFsJdR602q88Ju35J7NblcNYSshWYfXKTUV59cpNRV2q80G7bkns0aQpWQqhG2Mmo9a4da2bV2+KbdeeDcvyT2XoIgeBxrPHWnnPz/AChOy3UH5Hgng0/e/Y8er7U7tI+mMGLhvC4flqNvGs2dWVDvaPWuPo8zsSVP4x8yf2n4j7aBPa6NuBG+8qIrLdcQO4fPYq3HkZ5xvT1PkDmTcpHpr9m3efVf68g6m0E0ugX9KPkmneXhzxeefiUpRZC1NJ2BTdPktrOEQPdGk+AWbat7RjOIbrpUrOYjzGox6LtWbp+K/R0rUMjVLpKeJ7uE5gJu4zhesnrqr0c1ozWrU7Oeqw/B3lcpdoV3ykYQfm9saqNOrd5SMIPze2NVGnUD8TAfEYpsQOdxtcNUjQevFLQKRp0Cb8kg4wnbG4HqOlLyZHi5Tm/Gxw61ZYFIQi9FUX6ttdwXRu2Ob33Lh1jifY3LRhkyF/CiYdrRfvXElnKfEMc0+5JIOq+5BmzrFHkLn6i3+ytDdkYDgyzD8d46whmmmbhUO/FHCe1qCgmwHuoElhfdWgvkqB9q07YmdyA+on5UR2xfyiM8fYr3UB1j/dWhSVM33P7Z8Uu+qk+6/b/lUUE2U5l99V+ZXZ9XJ7nRG1AfXycodDW+CJlU22Y91HZZY8g7ip818h9orzzrji5x6SqiJZZY8m7aQO1HZkBoxcwdN56lItYEdjQio+PJEfvO2NuG8puLJg4mNHO8lx3DQm2ozVDBZ9LcNJJ5hc0bgkpxcpWfBRdSkEoirWt2c9Vh+DvKySrWt2c9Vh+DvKslVd8pGEH5vbGqjTq1eUmoaHUsZNzpG1DmDXmGG8bfSCqtOphUjApGnUdApGnUEjApCBR8CkIEVJQI8iBAjyKBWRKyJqRKyKoVkSsiakSsiqFZUpIm5UpIiFpEpIm5EpIqgIRWIQRWIDNRmILUZiNCtRmoLUZqivJ8FF1KlJ8FF1KQkoirWt2c9Vh+DvKyadhJuHzzrVrLTB9HA5pvaY7wdYvOlWSqJ8otnoaqlz5HeblgznU8ovva9117NHE7Nbf8IPEswpMsvjd5qpaQ8AelxkayOPo3LTLfSerg8DOe9w1hpZ3OO9ZlleG9zw8Xm8m8678QV0pqRjw3jMd+jnfTmZ8VJxPbqslHVMdpa4FS9OsjGUpInaLyBz6d6mcn22IxcRt+fFb2a29Fuk8XPetX116x5w1SBSECoFDbkcea7pF6nqO2kOjOa4bLu+5c7aGpXjDdfyNK3/S5wI8igaS1dKftM34mntGhSQyxA7gyxn8QXKYmOLtExPB1IlZEd0zTg5p2EFAkQKyJWRNSJWRVCsqUkTcqUkRC0iUkTciUkVQEIrEIIrUBmozEu1wXRq2DEhOK5xxNtRmqJfluNvHf88yj6q2DW4XDaQuldHUtwhznX068bLJUYKFr6xjBe5wHb0DjVWyhbNztAcTs+fBI0j3TPvffdqvOnacVvarX126RxY3bX9FespmJ0ldKKeE+Zic4MlnfxA8Ru7OPjIW5ZNyeynhjgjFzImNjaOO4BZRk4NbG4NAawNuuAuF9+halkSodJTxPdpc5gvOs4X9S56l4nEVjEOunSYzNpzKteUZ1wgI+97Y1Tnxtkbc4X6tY2HVzK4eUjCD83tjVRp1ydUXVWdv4NzuY6HblC1dnbsWkHnCvscYOIRxQXjQ7RqcM4IMqkyK8YE9BXAbUMwcd57lqUuQL8Ymu52G7qKRms8zjbIza28b1uupavCWLadbcYZ+3K9Q3HSjstRKMWnov8Vb3WZY7B7Dt0ITrGE4Bp2ELrH5Op8uM/i6U+yvR2yeOUOkpmO3Th7Th0qSfYh3JQzYV3J6k/Yn3rH0n60RwtaOoLPKA7lv/AFf3Igt+7lu3nxXjrCHV1ID7EnV1K71eSDYnnkz9fTyj89K5NufePz0pJ1jjq6kM2SOrqTeryQbFueTzrbjX870J1tR8geKU+qp1HcuhZV3JO4pvV5INieeXb7aar9w8ECS2LjgHdf8ACYbZN3IO5GZZR3J33Jvz7Vj6T9ePe1p6ol9qJTgD0k+KA7K9Q7mVlZZe7HNHSmI7PMGJH4QT4J+xqfKx+NpfGVOInfi47z3okWSHHG87VeYcgt4muO24KQgyIBxMb0Zx61yte1uMu1aVrwjClUVnycG+G9TtJkdrcdze8qxnJ7WjTe7bhuSlQFhpG1c3o5o0DUFq9nPVYfg7yskq1rdnPVYfg7ykkK75SMIPze2NVGnVu8pGEH5vbGqjTqKkYFI06joFI06CRgUhAo+BSECKbFBE/hRsd8TGk7yEOazlMfsg062lzewpuBHkUEE+z8Y4LpW7JHEbiguyW5uE0g2iM9rVMyJWRURT6WT+rftjZ3Jd8MnLb+2PFSciVkVRHSRyctn7f8pd4fyh+n+U/KlJEQo/O5XUl3vdrKakSkiqZCzzrXbWoYRWIZEZGNQR2BCajMUUVqM1BajNRXk+Ci6lSk+Ci6lISURVrW7Oeqw/B3lZJVrW7Oeqw/B3lWSqHt9k58kTJGi8RZ+eOMB2bp2ej1qjwLYiFWMr2LY8l8JDHYlh4B2clZaVWBSNOlZ6GSE3SsLdRPBOx2CZpiiJKBSECj4FIQIqSgR5ECBHkUCsiVkTUiVkVQrIlZE1IlZFUKypSRNypSRELSJSRNyJSRVAQisQgisQGajMQWozEaFajNQWozVFeT4KLqVJ1B0JemyVLUG6NhI43nQwfiKQICWIudmjSSbgtdyNTOjp4mO4TWAEajjco7INk46c57rny67vRZs8VPJMkRh8vl8vlFeOaCLiLwdBBwKi6izVO/SG+bdrjJb1DQpVfIK8+zcrf8uYOHJlZ/yb4LwQVLMYQ8a45B/8uA7VYl8ghI8qhvDimZtic4b23hFOX6Y6POtB1OvadxUsuXsB0EAjURegijWxuwkYdj2obzfhp2KQkyVA7GKM/gb4IDrOUp+xZ0XjsQRsgSsimjZqn5Lhse8d64Nl4PvP3ZPFEwr0qUkVrNlYPvf3Xrn6p0/3n7jlTCmyJSRX76o03Jedsj/FdNspSj7O/a5x70ymGchEaVo7LOUo+xZ03lHjyTA3CKMfgamTws2Y8X3YnUNJT0FDK7gxSH8BA3nQtEZGBoAAHMAF0mVwpEFnql32Yb8bx2C9SEFkXn/MmA5o2f8AJ3grOvlFRdNZunZpzM92uQ53UdCkwLtAwXq+QfL5fL5B/9k=">
            <a:hlinkClick r:id="rId3"/>
          </p:cNvPr>
          <p:cNvSpPr>
            <a:spLocks noChangeAspect="1" noChangeArrowheads="1"/>
          </p:cNvSpPr>
          <p:nvPr/>
        </p:nvSpPr>
        <p:spPr bwMode="auto">
          <a:xfrm>
            <a:off x="138113" y="-1165225"/>
            <a:ext cx="2438400" cy="2438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228600" y="1447800"/>
            <a:ext cx="7086600" cy="954107"/>
          </a:xfrm>
          <a:prstGeom prst="rect">
            <a:avLst/>
          </a:prstGeom>
        </p:spPr>
        <p:txBody>
          <a:bodyPr wrap="square">
            <a:spAutoFit/>
          </a:bodyPr>
          <a:lstStyle/>
          <a:p>
            <a:r>
              <a:rPr lang="en-US" sz="2800" dirty="0" smtClean="0"/>
              <a:t>EXECUTE </a:t>
            </a:r>
          </a:p>
          <a:p>
            <a:r>
              <a:rPr lang="en-US" sz="2800" dirty="0" smtClean="0"/>
              <a:t>       </a:t>
            </a:r>
            <a:r>
              <a:rPr lang="en-US" sz="2800" dirty="0" err="1" smtClean="0"/>
              <a:t>sys.sp_cdc_enable_db</a:t>
            </a:r>
            <a:r>
              <a:rPr lang="en-US" sz="2800" dirty="0" smtClean="0"/>
              <a:t> </a:t>
            </a:r>
            <a:endParaRPr lang="en-US" sz="2800" dirty="0"/>
          </a:p>
        </p:txBody>
      </p:sp>
      <p:sp>
        <p:nvSpPr>
          <p:cNvPr id="8" name="Rectangle 7"/>
          <p:cNvSpPr/>
          <p:nvPr/>
        </p:nvSpPr>
        <p:spPr>
          <a:xfrm>
            <a:off x="228600" y="5791200"/>
            <a:ext cx="6425157" cy="584775"/>
          </a:xfrm>
          <a:prstGeom prst="rect">
            <a:avLst/>
          </a:prstGeom>
        </p:spPr>
        <p:txBody>
          <a:bodyPr wrap="none">
            <a:spAutoFit/>
          </a:bodyPr>
          <a:lstStyle/>
          <a:p>
            <a:r>
              <a:rPr lang="en-US" sz="3200" dirty="0"/>
              <a:t>EXECUTE</a:t>
            </a:r>
            <a:r>
              <a:rPr lang="en-US" dirty="0"/>
              <a:t> </a:t>
            </a:r>
            <a:r>
              <a:rPr lang="en-US" sz="3200" dirty="0" err="1"/>
              <a:t>sys.sp_cdc_disable_db</a:t>
            </a:r>
            <a:endParaRPr lang="en-US" sz="3200" dirty="0"/>
          </a:p>
        </p:txBody>
      </p:sp>
      <p:sp>
        <p:nvSpPr>
          <p:cNvPr id="9" name="TextBox 8"/>
          <p:cNvSpPr txBox="1"/>
          <p:nvPr/>
        </p:nvSpPr>
        <p:spPr>
          <a:xfrm>
            <a:off x="381000" y="2590800"/>
            <a:ext cx="6096000" cy="2585323"/>
          </a:xfrm>
          <a:prstGeom prst="rect">
            <a:avLst/>
          </a:prstGeom>
          <a:noFill/>
        </p:spPr>
        <p:txBody>
          <a:bodyPr wrap="square" rtlCol="0">
            <a:spAutoFit/>
          </a:bodyPr>
          <a:lstStyle/>
          <a:p>
            <a:pPr>
              <a:lnSpc>
                <a:spcPct val="150000"/>
              </a:lnSpc>
              <a:buFont typeface="Arial" pitchFamily="34" charset="0"/>
              <a:buChar char="•"/>
            </a:pPr>
            <a:r>
              <a:rPr lang="en-US" dirty="0" smtClean="0"/>
              <a:t>Objects Created</a:t>
            </a:r>
          </a:p>
          <a:p>
            <a:pPr lvl="1">
              <a:lnSpc>
                <a:spcPct val="150000"/>
              </a:lnSpc>
              <a:buFont typeface="Arial" pitchFamily="34" charset="0"/>
              <a:buChar char="•"/>
            </a:pPr>
            <a:r>
              <a:rPr lang="en-US" dirty="0" smtClean="0"/>
              <a:t> Meta data tables</a:t>
            </a:r>
          </a:p>
          <a:p>
            <a:pPr lvl="1">
              <a:lnSpc>
                <a:spcPct val="150000"/>
              </a:lnSpc>
              <a:buFont typeface="Arial" pitchFamily="34" charset="0"/>
              <a:buChar char="•"/>
            </a:pPr>
            <a:r>
              <a:rPr lang="en-US" dirty="0" smtClean="0"/>
              <a:t> CDC schema</a:t>
            </a:r>
          </a:p>
          <a:p>
            <a:pPr lvl="1">
              <a:lnSpc>
                <a:spcPct val="150000"/>
              </a:lnSpc>
              <a:buFont typeface="Arial" pitchFamily="34" charset="0"/>
              <a:buChar char="•"/>
            </a:pPr>
            <a:r>
              <a:rPr lang="en-US" dirty="0" smtClean="0"/>
              <a:t> CDC database user</a:t>
            </a:r>
          </a:p>
          <a:p>
            <a:pPr>
              <a:lnSpc>
                <a:spcPct val="150000"/>
              </a:lnSpc>
              <a:buFont typeface="Arial" pitchFamily="34" charset="0"/>
              <a:buChar char="•"/>
            </a:pPr>
            <a:r>
              <a:rPr lang="en-US" dirty="0" smtClean="0"/>
              <a:t>Sets </a:t>
            </a:r>
            <a:r>
              <a:rPr lang="en-US" dirty="0" err="1" smtClean="0"/>
              <a:t>is_cdc_enabled</a:t>
            </a:r>
            <a:r>
              <a:rPr lang="en-US" dirty="0" smtClean="0"/>
              <a:t> column </a:t>
            </a:r>
          </a:p>
          <a:p>
            <a:pPr>
              <a:lnSpc>
                <a:spcPct val="150000"/>
              </a:lnSpc>
            </a:pPr>
            <a:r>
              <a:rPr lang="en-US" dirty="0" smtClean="0"/>
              <a:t>	in the </a:t>
            </a:r>
            <a:r>
              <a:rPr lang="en-US" dirty="0" err="1" smtClean="0"/>
              <a:t>Sys.Databases</a:t>
            </a:r>
            <a:r>
              <a:rPr lang="en-US" dirty="0" smtClean="0"/>
              <a:t> view to 1</a:t>
            </a:r>
            <a:endParaRPr lang="en-US" dirty="0"/>
          </a:p>
        </p:txBody>
      </p:sp>
      <p:pic>
        <p:nvPicPr>
          <p:cNvPr id="1028" name="Picture 4"/>
          <p:cNvPicPr>
            <a:picLocks noChangeAspect="1" noChangeArrowheads="1"/>
          </p:cNvPicPr>
          <p:nvPr/>
        </p:nvPicPr>
        <p:blipFill>
          <a:blip r:embed="rId4" cstate="print"/>
          <a:srcRect/>
          <a:stretch>
            <a:fillRect/>
          </a:stretch>
        </p:blipFill>
        <p:spPr bwMode="auto">
          <a:xfrm>
            <a:off x="5562600" y="1295400"/>
            <a:ext cx="2005693" cy="838200"/>
          </a:xfrm>
          <a:prstGeom prst="rect">
            <a:avLst/>
          </a:prstGeom>
          <a:noFill/>
          <a:ln w="9525">
            <a:noFill/>
            <a:miter lim="800000"/>
            <a:headEnd/>
            <a:tailEnd/>
          </a:ln>
          <a:effectLst>
            <a:glow rad="228600">
              <a:schemeClr val="accent1">
                <a:satMod val="175000"/>
                <a:alpha val="40000"/>
              </a:schemeClr>
            </a:glow>
            <a:softEdge rad="63500"/>
          </a:effectLst>
        </p:spPr>
      </p:pic>
      <p:pic>
        <p:nvPicPr>
          <p:cNvPr id="2050" name="Picture 2"/>
          <p:cNvPicPr>
            <a:picLocks noChangeAspect="1" noChangeArrowheads="1"/>
          </p:cNvPicPr>
          <p:nvPr/>
        </p:nvPicPr>
        <p:blipFill>
          <a:blip r:embed="rId5" cstate="print"/>
          <a:srcRect/>
          <a:stretch>
            <a:fillRect/>
          </a:stretch>
        </p:blipFill>
        <p:spPr bwMode="auto">
          <a:xfrm>
            <a:off x="5334000" y="2743200"/>
            <a:ext cx="3223173" cy="2438400"/>
          </a:xfrm>
          <a:prstGeom prst="rect">
            <a:avLst/>
          </a:prstGeom>
          <a:noFill/>
          <a:ln w="9525">
            <a:noFill/>
            <a:miter lim="800000"/>
            <a:headEnd/>
            <a:tailEnd/>
          </a:ln>
          <a:effectLst>
            <a:glow rad="228600">
              <a:schemeClr val="accent1">
                <a:satMod val="175000"/>
                <a:alpha val="40000"/>
              </a:schemeClr>
            </a:glow>
            <a:softEdge rad="3175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334250" cy="1293028"/>
          </a:xfrm>
        </p:spPr>
        <p:txBody>
          <a:bodyPr/>
          <a:lstStyle/>
          <a:p>
            <a:r>
              <a:rPr lang="en-US" dirty="0" smtClean="0"/>
              <a:t>Enable CDC for a table</a:t>
            </a:r>
            <a:endParaRPr lang="en-US" dirty="0"/>
          </a:p>
        </p:txBody>
      </p:sp>
      <p:sp>
        <p:nvSpPr>
          <p:cNvPr id="3" name="Rectangle 2"/>
          <p:cNvSpPr/>
          <p:nvPr/>
        </p:nvSpPr>
        <p:spPr>
          <a:xfrm>
            <a:off x="838200" y="1295400"/>
            <a:ext cx="8305800" cy="2308324"/>
          </a:xfrm>
          <a:prstGeom prst="rect">
            <a:avLst/>
          </a:prstGeom>
        </p:spPr>
        <p:txBody>
          <a:bodyPr wrap="square">
            <a:spAutoFit/>
          </a:bodyPr>
          <a:lstStyle/>
          <a:p>
            <a:r>
              <a:rPr lang="en-US" dirty="0" smtClean="0"/>
              <a:t>EXEC </a:t>
            </a:r>
            <a:r>
              <a:rPr lang="en-US" dirty="0" err="1" smtClean="0"/>
              <a:t>sys.sp_cdc_enable_table</a:t>
            </a:r>
            <a:r>
              <a:rPr lang="en-US" dirty="0" smtClean="0"/>
              <a:t> @</a:t>
            </a:r>
            <a:r>
              <a:rPr lang="en-US" dirty="0" err="1" smtClean="0"/>
              <a:t>source_schema</a:t>
            </a:r>
            <a:r>
              <a:rPr lang="en-US" dirty="0" smtClean="0"/>
              <a:t> = </a:t>
            </a:r>
            <a:r>
              <a:rPr lang="en-US" dirty="0" err="1" smtClean="0"/>
              <a:t>N'HumanResources</a:t>
            </a:r>
            <a:r>
              <a:rPr lang="en-US" dirty="0" smtClean="0"/>
              <a:t>' , 	@</a:t>
            </a:r>
            <a:r>
              <a:rPr lang="en-US" dirty="0" err="1" smtClean="0"/>
              <a:t>source_name</a:t>
            </a:r>
            <a:r>
              <a:rPr lang="en-US" dirty="0" smtClean="0"/>
              <a:t> = </a:t>
            </a:r>
            <a:r>
              <a:rPr lang="en-US" dirty="0" err="1" smtClean="0"/>
              <a:t>N'Department</a:t>
            </a:r>
            <a:r>
              <a:rPr lang="en-US" dirty="0" smtClean="0"/>
              <a:t>' , </a:t>
            </a:r>
          </a:p>
          <a:p>
            <a:r>
              <a:rPr lang="en-US" dirty="0" smtClean="0"/>
              <a:t>	@</a:t>
            </a:r>
            <a:r>
              <a:rPr lang="en-US" dirty="0" err="1" smtClean="0"/>
              <a:t>role_name</a:t>
            </a:r>
            <a:r>
              <a:rPr lang="en-US" dirty="0" smtClean="0"/>
              <a:t> = </a:t>
            </a:r>
            <a:r>
              <a:rPr lang="en-US" dirty="0" err="1" smtClean="0"/>
              <a:t>N'cdc_admin</a:t>
            </a:r>
            <a:r>
              <a:rPr lang="en-US" dirty="0" smtClean="0"/>
              <a:t>' , </a:t>
            </a:r>
          </a:p>
          <a:p>
            <a:r>
              <a:rPr lang="en-US" dirty="0" smtClean="0"/>
              <a:t>	@</a:t>
            </a:r>
            <a:r>
              <a:rPr lang="en-US" dirty="0" err="1" smtClean="0"/>
              <a:t>capture_instance</a:t>
            </a:r>
            <a:r>
              <a:rPr lang="en-US" dirty="0" smtClean="0"/>
              <a:t> = </a:t>
            </a:r>
            <a:r>
              <a:rPr lang="en-US" dirty="0" err="1" smtClean="0"/>
              <a:t>N'HR_Department</a:t>
            </a:r>
            <a:r>
              <a:rPr lang="en-US" dirty="0" smtClean="0"/>
              <a:t>' , </a:t>
            </a:r>
          </a:p>
          <a:p>
            <a:r>
              <a:rPr lang="en-US" dirty="0" smtClean="0"/>
              <a:t>	@</a:t>
            </a:r>
            <a:r>
              <a:rPr lang="en-US" dirty="0" err="1" smtClean="0"/>
              <a:t>supports_net_changes</a:t>
            </a:r>
            <a:r>
              <a:rPr lang="en-US" dirty="0" smtClean="0"/>
              <a:t> = 1 ,</a:t>
            </a:r>
          </a:p>
          <a:p>
            <a:r>
              <a:rPr lang="en-US" dirty="0" smtClean="0"/>
              <a:t>	@</a:t>
            </a:r>
            <a:r>
              <a:rPr lang="en-US" dirty="0" err="1" smtClean="0"/>
              <a:t>index_name</a:t>
            </a:r>
            <a:r>
              <a:rPr lang="en-US" dirty="0" smtClean="0"/>
              <a:t> = '</a:t>
            </a:r>
            <a:r>
              <a:rPr lang="en-US" dirty="0" err="1" smtClean="0"/>
              <a:t>AK_Department_Name</a:t>
            </a:r>
            <a:r>
              <a:rPr lang="en-US" dirty="0" smtClean="0"/>
              <a:t>' , </a:t>
            </a:r>
          </a:p>
          <a:p>
            <a:r>
              <a:rPr lang="en-US" dirty="0" smtClean="0"/>
              <a:t>	@</a:t>
            </a:r>
            <a:r>
              <a:rPr lang="en-US" dirty="0" err="1" smtClean="0"/>
              <a:t>captured_column_list</a:t>
            </a:r>
            <a:r>
              <a:rPr lang="en-US" dirty="0" smtClean="0"/>
              <a:t> = </a:t>
            </a:r>
            <a:r>
              <a:rPr lang="en-US" dirty="0" err="1" smtClean="0"/>
              <a:t>N'DepartmentID</a:t>
            </a:r>
            <a:r>
              <a:rPr lang="en-US" dirty="0" smtClean="0"/>
              <a:t>, Name, </a:t>
            </a:r>
            <a:r>
              <a:rPr lang="en-US" dirty="0" err="1" smtClean="0"/>
              <a:t>GroupName</a:t>
            </a:r>
            <a:r>
              <a:rPr lang="en-US" dirty="0" smtClean="0"/>
              <a:t>' , 	@</a:t>
            </a:r>
            <a:r>
              <a:rPr lang="en-US" dirty="0" err="1" smtClean="0"/>
              <a:t>filegroup_name</a:t>
            </a:r>
            <a:r>
              <a:rPr lang="en-US" dirty="0" smtClean="0"/>
              <a:t> = N'PRIMARY'; GO</a:t>
            </a:r>
            <a:endParaRPr lang="en-US" dirty="0"/>
          </a:p>
        </p:txBody>
      </p:sp>
      <p:sp>
        <p:nvSpPr>
          <p:cNvPr id="6" name="TextBox 5"/>
          <p:cNvSpPr txBox="1"/>
          <p:nvPr/>
        </p:nvSpPr>
        <p:spPr>
          <a:xfrm>
            <a:off x="457200" y="3962400"/>
            <a:ext cx="7924800" cy="2308324"/>
          </a:xfrm>
          <a:prstGeom prst="rect">
            <a:avLst/>
          </a:prstGeom>
          <a:noFill/>
        </p:spPr>
        <p:txBody>
          <a:bodyPr wrap="square" rtlCol="0">
            <a:spAutoFit/>
          </a:bodyPr>
          <a:lstStyle/>
          <a:p>
            <a:pPr>
              <a:buFont typeface="Arial" pitchFamily="34" charset="0"/>
              <a:buChar char="•"/>
            </a:pPr>
            <a:r>
              <a:rPr lang="en-US" dirty="0" smtClean="0"/>
              <a:t>Will create two Agent jobs</a:t>
            </a:r>
          </a:p>
          <a:p>
            <a:pPr lvl="1">
              <a:buFont typeface="Arial" pitchFamily="34" charset="0"/>
              <a:buChar char="•"/>
            </a:pPr>
            <a:r>
              <a:rPr lang="en-US" dirty="0" smtClean="0"/>
              <a:t>One to Capture the Changes</a:t>
            </a:r>
          </a:p>
          <a:p>
            <a:pPr lvl="1">
              <a:buFont typeface="Arial" pitchFamily="34" charset="0"/>
              <a:buChar char="•"/>
            </a:pPr>
            <a:r>
              <a:rPr lang="en-US" dirty="0" smtClean="0"/>
              <a:t>One to clean up</a:t>
            </a:r>
          </a:p>
          <a:p>
            <a:endParaRPr lang="en-US" dirty="0" smtClean="0"/>
          </a:p>
          <a:p>
            <a:pPr>
              <a:buFont typeface="Arial" pitchFamily="34" charset="0"/>
              <a:buChar char="•"/>
            </a:pPr>
            <a:r>
              <a:rPr lang="en-US" dirty="0" smtClean="0"/>
              <a:t>@</a:t>
            </a:r>
            <a:r>
              <a:rPr lang="en-US" dirty="0" err="1" smtClean="0"/>
              <a:t>supports_net_change</a:t>
            </a:r>
            <a:r>
              <a:rPr lang="en-US" dirty="0" smtClean="0"/>
              <a:t>  - Determines if </a:t>
            </a:r>
            <a:r>
              <a:rPr lang="en-US" dirty="0" err="1" smtClean="0"/>
              <a:t>procs</a:t>
            </a:r>
            <a:r>
              <a:rPr lang="en-US" dirty="0" smtClean="0"/>
              <a:t> to capture net change(1) 	and\or All changes(0).  Defaults to 1 if  Primary Key detected or 	unique index </a:t>
            </a:r>
            <a:r>
              <a:rPr lang="en-US" dirty="0" err="1" smtClean="0"/>
              <a:t>Index</a:t>
            </a:r>
            <a:r>
              <a:rPr lang="en-US" dirty="0" smtClean="0"/>
              <a:t> name provided using the @</a:t>
            </a:r>
            <a:r>
              <a:rPr lang="en-US" dirty="0" err="1" smtClean="0"/>
              <a:t>index_name</a:t>
            </a:r>
            <a:r>
              <a:rPr lang="en-US" dirty="0" smtClean="0"/>
              <a:t> 	parameter</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304800" y="304800"/>
            <a:ext cx="1981200" cy="895350"/>
          </a:xfrm>
          <a:prstGeom prst="rect">
            <a:avLst/>
          </a:prstGeom>
          <a:noFill/>
          <a:ln w="9525">
            <a:noFill/>
            <a:miter lim="800000"/>
            <a:headEnd/>
            <a:tailEnd/>
          </a:ln>
          <a:effectLst>
            <a:glow rad="228600">
              <a:schemeClr val="accent1">
                <a:satMod val="175000"/>
                <a:alpha val="40000"/>
              </a:schemeClr>
            </a:glow>
            <a:softEdge rad="63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57950" cy="990601"/>
          </a:xfrm>
        </p:spPr>
        <p:txBody>
          <a:bodyPr/>
          <a:lstStyle/>
          <a:p>
            <a:r>
              <a:rPr lang="en-US" dirty="0" smtClean="0"/>
              <a:t>First </a:t>
            </a:r>
            <a:r>
              <a:rPr lang="en-US" dirty="0" err="1" smtClean="0"/>
              <a:t>cdc</a:t>
            </a:r>
            <a:r>
              <a:rPr lang="en-US" dirty="0" smtClean="0"/>
              <a:t> table</a:t>
            </a:r>
            <a:endParaRPr lang="en-US" dirty="0"/>
          </a:p>
        </p:txBody>
      </p:sp>
      <p:sp>
        <p:nvSpPr>
          <p:cNvPr id="3" name="Rectangle 2"/>
          <p:cNvSpPr/>
          <p:nvPr/>
        </p:nvSpPr>
        <p:spPr>
          <a:xfrm>
            <a:off x="304800" y="1219200"/>
            <a:ext cx="9829800" cy="646331"/>
          </a:xfrm>
          <a:prstGeom prst="rect">
            <a:avLst/>
          </a:prstGeom>
        </p:spPr>
        <p:txBody>
          <a:bodyPr wrap="square">
            <a:spAutoFit/>
          </a:bodyPr>
          <a:lstStyle/>
          <a:p>
            <a:r>
              <a:rPr lang="en-US" dirty="0"/>
              <a:t>Job 'cdc.AdventureWorksDW2012_capture' started successfully.</a:t>
            </a:r>
          </a:p>
          <a:p>
            <a:r>
              <a:rPr lang="en-US" dirty="0"/>
              <a:t>Job 'cdc.AdventureWorksDW2012_cleanup' started successfully.</a:t>
            </a:r>
          </a:p>
        </p:txBody>
      </p:sp>
      <p:pic>
        <p:nvPicPr>
          <p:cNvPr id="4" name="Picture 2"/>
          <p:cNvPicPr>
            <a:picLocks noChangeAspect="1" noChangeArrowheads="1"/>
          </p:cNvPicPr>
          <p:nvPr/>
        </p:nvPicPr>
        <p:blipFill>
          <a:blip r:embed="rId3" cstate="print"/>
          <a:srcRect/>
          <a:stretch>
            <a:fillRect/>
          </a:stretch>
        </p:blipFill>
        <p:spPr bwMode="auto">
          <a:xfrm>
            <a:off x="3716766" y="2209800"/>
            <a:ext cx="4806987" cy="2257425"/>
          </a:xfrm>
          <a:prstGeom prst="rect">
            <a:avLst/>
          </a:prstGeom>
          <a:noFill/>
          <a:ln w="9525">
            <a:noFill/>
            <a:miter lim="800000"/>
            <a:headEnd/>
            <a:tailEnd/>
          </a:ln>
          <a:effectLst>
            <a:glow rad="228600">
              <a:schemeClr val="accent1">
                <a:satMod val="175000"/>
                <a:alpha val="40000"/>
              </a:schemeClr>
            </a:glow>
            <a:softEdge rad="63500"/>
          </a:effectLst>
        </p:spPr>
      </p:pic>
      <p:pic>
        <p:nvPicPr>
          <p:cNvPr id="141314" name="Picture 2"/>
          <p:cNvPicPr>
            <a:picLocks noChangeAspect="1" noChangeArrowheads="1"/>
          </p:cNvPicPr>
          <p:nvPr/>
        </p:nvPicPr>
        <p:blipFill>
          <a:blip r:embed="rId4" cstate="print"/>
          <a:srcRect/>
          <a:stretch>
            <a:fillRect/>
          </a:stretch>
        </p:blipFill>
        <p:spPr bwMode="auto">
          <a:xfrm>
            <a:off x="304800" y="4876800"/>
            <a:ext cx="8458200" cy="1552575"/>
          </a:xfrm>
          <a:prstGeom prst="rect">
            <a:avLst/>
          </a:prstGeom>
          <a:noFill/>
          <a:ln w="9525">
            <a:noFill/>
            <a:miter lim="800000"/>
            <a:headEnd/>
            <a:tailEnd/>
          </a:ln>
          <a:effectLst>
            <a:glow rad="228600">
              <a:schemeClr val="accent1">
                <a:satMod val="175000"/>
                <a:alpha val="40000"/>
              </a:schemeClr>
            </a:glow>
            <a:softEdge rad="63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86750" cy="914400"/>
          </a:xfrm>
        </p:spPr>
        <p:txBody>
          <a:bodyPr>
            <a:normAutofit/>
          </a:bodyPr>
          <a:lstStyle/>
          <a:p>
            <a:r>
              <a:rPr lang="en-US" sz="3200" dirty="0" smtClean="0"/>
              <a:t>Getting changes….</a:t>
            </a:r>
            <a:endParaRPr lang="en-US" sz="3200" dirty="0"/>
          </a:p>
        </p:txBody>
      </p:sp>
      <p:pic>
        <p:nvPicPr>
          <p:cNvPr id="1029" name="Picture 5"/>
          <p:cNvPicPr>
            <a:picLocks noChangeAspect="1" noChangeArrowheads="1"/>
          </p:cNvPicPr>
          <p:nvPr/>
        </p:nvPicPr>
        <p:blipFill>
          <a:blip r:embed="rId3" cstate="print"/>
          <a:srcRect/>
          <a:stretch>
            <a:fillRect/>
          </a:stretch>
        </p:blipFill>
        <p:spPr bwMode="auto">
          <a:xfrm>
            <a:off x="182879" y="1295400"/>
            <a:ext cx="8778241" cy="4876800"/>
          </a:xfrm>
          <a:prstGeom prst="rect">
            <a:avLst/>
          </a:prstGeom>
          <a:noFill/>
          <a:ln w="9525">
            <a:noFill/>
            <a:miter lim="800000"/>
            <a:headEnd/>
            <a:tailEnd/>
          </a:ln>
          <a:effectLst>
            <a:glow rad="228600">
              <a:schemeClr val="accent1">
                <a:satMod val="175000"/>
                <a:alpha val="40000"/>
              </a:schemeClr>
            </a:glow>
            <a:softEdge rad="3175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304801"/>
            <a:ext cx="6457950" cy="685800"/>
          </a:xfrm>
        </p:spPr>
        <p:txBody>
          <a:bodyPr/>
          <a:lstStyle/>
          <a:p>
            <a:r>
              <a:rPr lang="en-US" dirty="0" smtClean="0"/>
              <a:t>Getting Changes….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914400" y="1828801"/>
            <a:ext cx="7391400" cy="731520"/>
          </a:xfrm>
          <a:prstGeom prst="rect">
            <a:avLst/>
          </a:prstGeom>
          <a:noFill/>
          <a:ln w="9525">
            <a:noFill/>
            <a:miter lim="800000"/>
            <a:headEnd/>
            <a:tailEnd/>
          </a:ln>
          <a:effectLst>
            <a:glow rad="228600">
              <a:schemeClr val="accent1">
                <a:satMod val="175000"/>
                <a:alpha val="40000"/>
              </a:schemeClr>
            </a:glow>
          </a:effectLst>
        </p:spPr>
      </p:pic>
      <p:pic>
        <p:nvPicPr>
          <p:cNvPr id="2051" name="Picture 3"/>
          <p:cNvPicPr>
            <a:picLocks noChangeAspect="1" noChangeArrowheads="1"/>
          </p:cNvPicPr>
          <p:nvPr/>
        </p:nvPicPr>
        <p:blipFill>
          <a:blip r:embed="rId4" cstate="print"/>
          <a:srcRect/>
          <a:stretch>
            <a:fillRect/>
          </a:stretch>
        </p:blipFill>
        <p:spPr bwMode="auto">
          <a:xfrm>
            <a:off x="914400" y="3496340"/>
            <a:ext cx="7391400" cy="838199"/>
          </a:xfrm>
          <a:prstGeom prst="rect">
            <a:avLst/>
          </a:prstGeom>
          <a:noFill/>
          <a:ln w="9525">
            <a:noFill/>
            <a:miter lim="800000"/>
            <a:headEnd/>
            <a:tailEnd/>
          </a:ln>
          <a:effectLst>
            <a:glow rad="228600">
              <a:schemeClr val="accent1">
                <a:satMod val="175000"/>
                <a:alpha val="40000"/>
              </a:schemeClr>
            </a:glow>
          </a:effectLst>
        </p:spPr>
      </p:pic>
      <p:pic>
        <p:nvPicPr>
          <p:cNvPr id="2052" name="Picture 4"/>
          <p:cNvPicPr>
            <a:picLocks noChangeAspect="1" noChangeArrowheads="1"/>
          </p:cNvPicPr>
          <p:nvPr/>
        </p:nvPicPr>
        <p:blipFill>
          <a:blip r:embed="rId5" cstate="print"/>
          <a:srcRect/>
          <a:stretch>
            <a:fillRect/>
          </a:stretch>
        </p:blipFill>
        <p:spPr bwMode="auto">
          <a:xfrm>
            <a:off x="914400" y="5334000"/>
            <a:ext cx="7391400" cy="1143000"/>
          </a:xfrm>
          <a:prstGeom prst="rect">
            <a:avLst/>
          </a:prstGeom>
          <a:noFill/>
          <a:ln w="9525">
            <a:noFill/>
            <a:miter lim="800000"/>
            <a:headEnd/>
            <a:tailEnd/>
          </a:ln>
          <a:effectLst>
            <a:glow rad="228600">
              <a:schemeClr val="accent1">
                <a:satMod val="175000"/>
                <a:alpha val="40000"/>
              </a:schemeClr>
            </a:glow>
          </a:effectLst>
        </p:spPr>
      </p:pic>
      <p:pic>
        <p:nvPicPr>
          <p:cNvPr id="2053" name="Picture 5"/>
          <p:cNvPicPr>
            <a:picLocks noChangeAspect="1" noChangeArrowheads="1"/>
          </p:cNvPicPr>
          <p:nvPr/>
        </p:nvPicPr>
        <p:blipFill>
          <a:blip r:embed="rId6" cstate="print"/>
          <a:srcRect/>
          <a:stretch>
            <a:fillRect/>
          </a:stretch>
        </p:blipFill>
        <p:spPr bwMode="auto">
          <a:xfrm>
            <a:off x="381000" y="1143000"/>
            <a:ext cx="8382000" cy="533400"/>
          </a:xfrm>
          <a:prstGeom prst="rect">
            <a:avLst/>
          </a:prstGeom>
          <a:noFill/>
          <a:ln w="9525">
            <a:noFill/>
            <a:miter lim="800000"/>
            <a:headEnd/>
            <a:tailEnd/>
          </a:ln>
          <a:effectLst>
            <a:glow rad="228600">
              <a:schemeClr val="accent1">
                <a:satMod val="175000"/>
                <a:alpha val="40000"/>
              </a:schemeClr>
            </a:glow>
          </a:effectLst>
        </p:spPr>
      </p:pic>
      <p:pic>
        <p:nvPicPr>
          <p:cNvPr id="2054" name="Picture 6"/>
          <p:cNvPicPr>
            <a:picLocks noChangeAspect="1" noChangeArrowheads="1"/>
          </p:cNvPicPr>
          <p:nvPr/>
        </p:nvPicPr>
        <p:blipFill>
          <a:blip r:embed="rId7" cstate="print"/>
          <a:srcRect/>
          <a:stretch>
            <a:fillRect/>
          </a:stretch>
        </p:blipFill>
        <p:spPr bwMode="auto">
          <a:xfrm>
            <a:off x="381000" y="2819400"/>
            <a:ext cx="8382000" cy="533400"/>
          </a:xfrm>
          <a:prstGeom prst="rect">
            <a:avLst/>
          </a:prstGeom>
          <a:noFill/>
          <a:ln w="9525">
            <a:noFill/>
            <a:miter lim="800000"/>
            <a:headEnd/>
            <a:tailEnd/>
          </a:ln>
          <a:effectLst>
            <a:glow rad="228600">
              <a:schemeClr val="accent1">
                <a:satMod val="175000"/>
                <a:alpha val="40000"/>
              </a:schemeClr>
            </a:glow>
          </a:effectLst>
        </p:spPr>
      </p:pic>
      <p:pic>
        <p:nvPicPr>
          <p:cNvPr id="2055" name="Picture 7"/>
          <p:cNvPicPr>
            <a:picLocks noChangeAspect="1" noChangeArrowheads="1"/>
          </p:cNvPicPr>
          <p:nvPr/>
        </p:nvPicPr>
        <p:blipFill>
          <a:blip r:embed="rId8" cstate="print"/>
          <a:srcRect/>
          <a:stretch>
            <a:fillRect/>
          </a:stretch>
        </p:blipFill>
        <p:spPr bwMode="auto">
          <a:xfrm>
            <a:off x="381000" y="4648200"/>
            <a:ext cx="8382000" cy="533400"/>
          </a:xfrm>
          <a:prstGeom prst="rect">
            <a:avLst/>
          </a:prstGeom>
          <a:noFill/>
          <a:ln w="9525">
            <a:noFill/>
            <a:miter lim="800000"/>
            <a:headEnd/>
            <a:tailEnd/>
          </a:ln>
          <a:effectLst>
            <a:glow rad="228600">
              <a:schemeClr val="accent1">
                <a:satMod val="175000"/>
                <a:alpha val="40000"/>
              </a:schemeClr>
            </a:glow>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DDL History</a:t>
            </a:r>
            <a:endParaRPr lang="en-US" dirty="0"/>
          </a:p>
        </p:txBody>
      </p:sp>
      <p:sp>
        <p:nvSpPr>
          <p:cNvPr id="3" name="TextBox 2"/>
          <p:cNvSpPr txBox="1"/>
          <p:nvPr/>
        </p:nvSpPr>
        <p:spPr>
          <a:xfrm>
            <a:off x="228600" y="2362200"/>
            <a:ext cx="5867400" cy="2049279"/>
          </a:xfrm>
          <a:prstGeom prst="rect">
            <a:avLst/>
          </a:prstGeom>
          <a:noFill/>
        </p:spPr>
        <p:txBody>
          <a:bodyPr wrap="square" rtlCol="0">
            <a:spAutoFit/>
          </a:bodyPr>
          <a:lstStyle/>
          <a:p>
            <a:pPr>
              <a:lnSpc>
                <a:spcPct val="250000"/>
              </a:lnSpc>
              <a:buFont typeface="Arial" pitchFamily="34" charset="0"/>
              <a:buChar char="•"/>
            </a:pPr>
            <a:r>
              <a:rPr lang="en-US" dirty="0" smtClean="0"/>
              <a:t>Stored in the </a:t>
            </a:r>
            <a:r>
              <a:rPr lang="en-US" dirty="0" err="1" smtClean="0"/>
              <a:t>cdc.ddl_history</a:t>
            </a:r>
            <a:r>
              <a:rPr lang="en-US" dirty="0" smtClean="0"/>
              <a:t> table</a:t>
            </a:r>
          </a:p>
          <a:p>
            <a:pPr>
              <a:lnSpc>
                <a:spcPct val="250000"/>
              </a:lnSpc>
              <a:buFont typeface="Arial" pitchFamily="34" charset="0"/>
              <a:buChar char="•"/>
            </a:pPr>
            <a:r>
              <a:rPr lang="en-US" dirty="0" smtClean="0"/>
              <a:t>Is populated using a trigger</a:t>
            </a:r>
          </a:p>
          <a:p>
            <a:pPr>
              <a:lnSpc>
                <a:spcPct val="250000"/>
              </a:lnSpc>
              <a:buFont typeface="Arial" pitchFamily="34" charset="0"/>
              <a:buChar char="•"/>
            </a:pPr>
            <a:r>
              <a:rPr lang="en-US" dirty="0" smtClean="0"/>
              <a:t>Captures command, but not the user</a:t>
            </a:r>
            <a:endParaRPr lang="en-US" dirty="0"/>
          </a:p>
        </p:txBody>
      </p:sp>
      <p:pic>
        <p:nvPicPr>
          <p:cNvPr id="71683" name="Picture 3"/>
          <p:cNvPicPr>
            <a:picLocks noChangeAspect="1" noChangeArrowheads="1"/>
          </p:cNvPicPr>
          <p:nvPr/>
        </p:nvPicPr>
        <p:blipFill>
          <a:blip r:embed="rId3" cstate="print"/>
          <a:srcRect/>
          <a:stretch>
            <a:fillRect/>
          </a:stretch>
        </p:blipFill>
        <p:spPr bwMode="auto">
          <a:xfrm>
            <a:off x="228600" y="5257800"/>
            <a:ext cx="8763000" cy="1190625"/>
          </a:xfrm>
          <a:prstGeom prst="rect">
            <a:avLst/>
          </a:prstGeom>
          <a:noFill/>
          <a:ln w="9525">
            <a:noFill/>
            <a:miter lim="800000"/>
            <a:headEnd/>
            <a:tailEnd/>
          </a:ln>
          <a:effectLst>
            <a:glow rad="228600">
              <a:schemeClr val="accent1">
                <a:satMod val="175000"/>
                <a:alpha val="40000"/>
              </a:schemeClr>
            </a:glow>
            <a:softEdge rad="63500"/>
          </a:effectLst>
        </p:spPr>
      </p:pic>
      <p:pic>
        <p:nvPicPr>
          <p:cNvPr id="1026" name="Picture 2"/>
          <p:cNvPicPr>
            <a:picLocks noChangeAspect="1" noChangeArrowheads="1"/>
          </p:cNvPicPr>
          <p:nvPr/>
        </p:nvPicPr>
        <p:blipFill>
          <a:blip r:embed="rId4" cstate="print"/>
          <a:srcRect/>
          <a:stretch>
            <a:fillRect/>
          </a:stretch>
        </p:blipFill>
        <p:spPr bwMode="auto">
          <a:xfrm>
            <a:off x="4724400" y="2438400"/>
            <a:ext cx="3751729" cy="1371600"/>
          </a:xfrm>
          <a:prstGeom prst="rect">
            <a:avLst/>
          </a:prstGeom>
          <a:noFill/>
          <a:ln w="9525">
            <a:noFill/>
            <a:miter lim="800000"/>
            <a:headEnd/>
            <a:tailEnd/>
          </a:ln>
          <a:effectLst>
            <a:glow rad="228600">
              <a:schemeClr val="accent1">
                <a:satMod val="175000"/>
                <a:alpha val="40000"/>
              </a:schemeClr>
            </a:glow>
            <a:softEdge rad="3175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715250" cy="759627"/>
          </a:xfrm>
        </p:spPr>
        <p:txBody>
          <a:bodyPr/>
          <a:lstStyle/>
          <a:p>
            <a:r>
              <a:rPr lang="en-US" dirty="0" smtClean="0"/>
              <a:t>Capture Job Parameters</a:t>
            </a:r>
          </a:p>
        </p:txBody>
      </p:sp>
      <p:sp>
        <p:nvSpPr>
          <p:cNvPr id="3" name="Rectangle 2"/>
          <p:cNvSpPr/>
          <p:nvPr/>
        </p:nvSpPr>
        <p:spPr>
          <a:xfrm>
            <a:off x="533400" y="1143000"/>
            <a:ext cx="8153400" cy="5909310"/>
          </a:xfrm>
          <a:prstGeom prst="rect">
            <a:avLst/>
          </a:prstGeom>
        </p:spPr>
        <p:txBody>
          <a:bodyPr wrap="square">
            <a:spAutoFit/>
          </a:bodyPr>
          <a:lstStyle/>
          <a:p>
            <a:pPr>
              <a:buFont typeface="Arial" pitchFamily="34" charset="0"/>
              <a:buChar char="•"/>
            </a:pPr>
            <a:r>
              <a:rPr lang="en-US" dirty="0" smtClean="0"/>
              <a:t>Set by using the </a:t>
            </a:r>
            <a:r>
              <a:rPr lang="en-US" dirty="0" err="1" smtClean="0"/>
              <a:t>sys.sp_cdc_change_job</a:t>
            </a:r>
            <a:r>
              <a:rPr lang="en-US" dirty="0" smtClean="0"/>
              <a:t> stored procedure</a:t>
            </a:r>
          </a:p>
          <a:p>
            <a:pPr>
              <a:buFont typeface="Arial" pitchFamily="34" charset="0"/>
              <a:buChar char="•"/>
            </a:pPr>
            <a:endParaRPr lang="en-US" dirty="0" smtClean="0"/>
          </a:p>
          <a:p>
            <a:pPr>
              <a:buFont typeface="Arial" pitchFamily="34" charset="0"/>
              <a:buChar char="•"/>
            </a:pPr>
            <a:r>
              <a:rPr lang="en-US" dirty="0" smtClean="0"/>
              <a:t>Using the default values, the most number of transactions that can be 	grabbed every 5 seconds is 5000</a:t>
            </a:r>
          </a:p>
          <a:p>
            <a:endParaRPr lang="en-US" dirty="0" smtClean="0"/>
          </a:p>
          <a:p>
            <a:pPr>
              <a:buFont typeface="Arial" pitchFamily="34" charset="0"/>
              <a:buChar char="•"/>
            </a:pPr>
            <a:r>
              <a:rPr lang="en-US" dirty="0" err="1" smtClean="0"/>
              <a:t>Maxtrans</a:t>
            </a:r>
            <a:r>
              <a:rPr lang="en-US" dirty="0" smtClean="0"/>
              <a:t> Parameter - Default value 500</a:t>
            </a:r>
          </a:p>
          <a:p>
            <a:endParaRPr lang="en-US" dirty="0" smtClean="0"/>
          </a:p>
          <a:p>
            <a:pPr lvl="1"/>
            <a:r>
              <a:rPr lang="en-US" dirty="0" smtClean="0"/>
              <a:t>The </a:t>
            </a:r>
            <a:r>
              <a:rPr lang="en-US" i="1" dirty="0" err="1" smtClean="0"/>
              <a:t>maxtrans</a:t>
            </a:r>
            <a:r>
              <a:rPr lang="en-US" dirty="0" smtClean="0"/>
              <a:t> parameter specifies the maximum number of transactions that can be processed in a single scan cycle of the log</a:t>
            </a:r>
          </a:p>
          <a:p>
            <a:pPr lvl="1"/>
            <a:endParaRPr lang="en-US" dirty="0" smtClean="0"/>
          </a:p>
          <a:p>
            <a:pPr>
              <a:buFont typeface="Arial" pitchFamily="34" charset="0"/>
              <a:buChar char="•"/>
            </a:pPr>
            <a:r>
              <a:rPr lang="en-US" dirty="0" err="1" smtClean="0"/>
              <a:t>Maxscans</a:t>
            </a:r>
            <a:r>
              <a:rPr lang="en-US" dirty="0" smtClean="0"/>
              <a:t> Parameter - Default value 10</a:t>
            </a:r>
          </a:p>
          <a:p>
            <a:endParaRPr lang="en-US" dirty="0" smtClean="0"/>
          </a:p>
          <a:p>
            <a:pPr lvl="1"/>
            <a:r>
              <a:rPr lang="en-US" dirty="0" smtClean="0"/>
              <a:t>The </a:t>
            </a:r>
            <a:r>
              <a:rPr lang="en-US" i="1" dirty="0" err="1" smtClean="0"/>
              <a:t>maxscans</a:t>
            </a:r>
            <a:r>
              <a:rPr lang="en-US" dirty="0" smtClean="0"/>
              <a:t> parameter specifies the maximum number of scan cycles that are attempted to drain the log</a:t>
            </a:r>
          </a:p>
          <a:p>
            <a:pPr lvl="1"/>
            <a:endParaRPr lang="en-US" dirty="0" smtClean="0"/>
          </a:p>
          <a:p>
            <a:pPr>
              <a:buFont typeface="Arial" pitchFamily="34" charset="0"/>
              <a:buChar char="•"/>
            </a:pPr>
            <a:r>
              <a:rPr lang="en-US" dirty="0" err="1" smtClean="0"/>
              <a:t>Pollinginterval</a:t>
            </a:r>
            <a:r>
              <a:rPr lang="en-US" dirty="0" smtClean="0"/>
              <a:t> Parameter – Default is 5 seconds</a:t>
            </a:r>
          </a:p>
          <a:p>
            <a:pPr>
              <a:buFont typeface="Arial" pitchFamily="34" charset="0"/>
              <a:buChar char="•"/>
            </a:pPr>
            <a:endParaRPr lang="en-US" dirty="0" smtClean="0"/>
          </a:p>
          <a:p>
            <a:pPr lvl="1"/>
            <a:r>
              <a:rPr lang="en-US" dirty="0" smtClean="0"/>
              <a:t>The amount of time to wait between log scans </a:t>
            </a:r>
          </a:p>
          <a:p>
            <a:pPr lvl="1"/>
            <a:endParaRPr lang="en-US" dirty="0" smtClean="0"/>
          </a:p>
          <a:p>
            <a:pPr lvl="1"/>
            <a:endParaRPr lang="en-US" dirty="0" smtClean="0"/>
          </a:p>
          <a:p>
            <a:pPr lvl="1"/>
            <a:endParaRPr lang="en-US" dirty="0" smtClean="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recovery model</a:t>
            </a:r>
            <a:endParaRPr lang="en-US" dirty="0"/>
          </a:p>
        </p:txBody>
      </p:sp>
      <p:sp>
        <p:nvSpPr>
          <p:cNvPr id="4" name="TextBox 3"/>
          <p:cNvSpPr txBox="1"/>
          <p:nvPr/>
        </p:nvSpPr>
        <p:spPr>
          <a:xfrm>
            <a:off x="685800" y="2286000"/>
            <a:ext cx="8077200" cy="3416320"/>
          </a:xfrm>
          <a:prstGeom prst="rect">
            <a:avLst/>
          </a:prstGeom>
          <a:noFill/>
        </p:spPr>
        <p:txBody>
          <a:bodyPr wrap="square" rtlCol="0">
            <a:spAutoFit/>
          </a:bodyPr>
          <a:lstStyle/>
          <a:p>
            <a:pPr>
              <a:buFont typeface="Arial" pitchFamily="34" charset="0"/>
              <a:buChar char="•"/>
            </a:pPr>
            <a:r>
              <a:rPr lang="en-US" dirty="0" smtClean="0"/>
              <a:t>Once change data capture is enabled, the transaction log</a:t>
            </a:r>
          </a:p>
          <a:p>
            <a:pPr lvl="1"/>
            <a:r>
              <a:rPr lang="en-US" dirty="0" smtClean="0"/>
              <a:t>	 behaves just as it does with transactional replication—the log</a:t>
            </a:r>
          </a:p>
          <a:p>
            <a:pPr lvl="1"/>
            <a:r>
              <a:rPr lang="en-US" dirty="0" smtClean="0"/>
              <a:t>	 cannot be truncated until the log reader has processed it.</a:t>
            </a:r>
          </a:p>
          <a:p>
            <a:pPr lvl="1"/>
            <a:endParaRPr lang="en-US" dirty="0" smtClean="0"/>
          </a:p>
          <a:p>
            <a:pPr>
              <a:buFont typeface="Arial" pitchFamily="34" charset="0"/>
              <a:buChar char="•"/>
            </a:pPr>
            <a:r>
              <a:rPr lang="en-US" dirty="0" smtClean="0"/>
              <a:t>A checkpoint operation, even in SIMPLE recovery mode, will not</a:t>
            </a:r>
          </a:p>
          <a:p>
            <a:pPr lvl="1"/>
            <a:r>
              <a:rPr lang="en-US" dirty="0" smtClean="0"/>
              <a:t>	truncate the log unless it has already been processed by the 	</a:t>
            </a:r>
            <a:r>
              <a:rPr lang="en-US" dirty="0" err="1" smtClean="0"/>
              <a:t>logreader</a:t>
            </a:r>
            <a:endParaRPr lang="en-US" dirty="0" smtClean="0"/>
          </a:p>
          <a:p>
            <a:pPr lvl="1"/>
            <a:endParaRPr lang="en-US" dirty="0" smtClean="0"/>
          </a:p>
          <a:p>
            <a:pPr>
              <a:buFont typeface="Arial" pitchFamily="34" charset="0"/>
              <a:buChar char="•"/>
            </a:pPr>
            <a:r>
              <a:rPr lang="en-US" dirty="0" smtClean="0"/>
              <a:t>BULK_LOGGED recovery model is used to reduce logging, change data 	capture will force everything to become fully logged, except for index 	create/drop/rebuild operations.</a:t>
            </a:r>
          </a:p>
          <a:p>
            <a:endParaRPr lang="en-US" dirty="0" smtClean="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81000"/>
            <a:ext cx="6457950" cy="609601"/>
          </a:xfrm>
        </p:spPr>
        <p:txBody>
          <a:bodyPr>
            <a:normAutofit fontScale="90000"/>
          </a:bodyPr>
          <a:lstStyle/>
          <a:p>
            <a:r>
              <a:rPr lang="en-US" dirty="0" smtClean="0"/>
              <a:t>Back up and restore</a:t>
            </a:r>
            <a:endParaRPr lang="en-US" dirty="0"/>
          </a:p>
        </p:txBody>
      </p:sp>
      <p:sp>
        <p:nvSpPr>
          <p:cNvPr id="3" name="Rectangle 2"/>
          <p:cNvSpPr/>
          <p:nvPr/>
        </p:nvSpPr>
        <p:spPr>
          <a:xfrm>
            <a:off x="304800" y="1371600"/>
            <a:ext cx="8534400" cy="5262979"/>
          </a:xfrm>
          <a:prstGeom prst="rect">
            <a:avLst/>
          </a:prstGeom>
        </p:spPr>
        <p:txBody>
          <a:bodyPr wrap="square">
            <a:spAutoFit/>
          </a:bodyPr>
          <a:lstStyle/>
          <a:p>
            <a:pPr>
              <a:lnSpc>
                <a:spcPct val="150000"/>
              </a:lnSpc>
              <a:buFont typeface="Arial" pitchFamily="34" charset="0"/>
              <a:buChar char="•"/>
            </a:pPr>
            <a:r>
              <a:rPr lang="en-US" sz="2800" dirty="0" smtClean="0"/>
              <a:t>If a database is restored to the same server with the 	same database name</a:t>
            </a:r>
          </a:p>
          <a:p>
            <a:pPr>
              <a:lnSpc>
                <a:spcPct val="150000"/>
              </a:lnSpc>
              <a:buFont typeface="Arial" pitchFamily="34" charset="0"/>
              <a:buChar char="•"/>
            </a:pPr>
            <a:r>
              <a:rPr lang="en-US" sz="2800" dirty="0" smtClean="0"/>
              <a:t>If a database is restored to another server</a:t>
            </a:r>
          </a:p>
          <a:p>
            <a:pPr>
              <a:lnSpc>
                <a:spcPct val="150000"/>
              </a:lnSpc>
              <a:buFont typeface="Arial" pitchFamily="34" charset="0"/>
              <a:buChar char="•"/>
            </a:pPr>
            <a:r>
              <a:rPr lang="en-US" sz="2800" dirty="0" smtClean="0"/>
              <a:t>If a database is detached and attached to the same 	server or another server, CDC remains</a:t>
            </a:r>
          </a:p>
          <a:p>
            <a:pPr>
              <a:lnSpc>
                <a:spcPct val="150000"/>
              </a:lnSpc>
              <a:buFont typeface="Arial" pitchFamily="34" charset="0"/>
              <a:buChar char="•"/>
            </a:pPr>
            <a:r>
              <a:rPr lang="en-US" sz="2800" dirty="0" smtClean="0"/>
              <a:t>If a database is attached or restored with 	the </a:t>
            </a:r>
            <a:r>
              <a:rPr lang="en-US" sz="2800" b="1" dirty="0" smtClean="0"/>
              <a:t>KEEP_CDC</a:t>
            </a:r>
            <a:r>
              <a:rPr lang="en-US" sz="2800" dirty="0" smtClean="0"/>
              <a:t> option to any edition other 	than Enterprise</a:t>
            </a:r>
            <a:endParaRPr lang="en-US"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81000"/>
            <a:ext cx="6457950" cy="1293028"/>
          </a:xfrm>
        </p:spPr>
        <p:txBody>
          <a:bodyPr/>
          <a:lstStyle/>
          <a:p>
            <a:r>
              <a:rPr lang="en-US" smtClean="0"/>
              <a:t>Reasons to use CDC</a:t>
            </a:r>
            <a:endParaRPr lang="en-US" dirty="0"/>
          </a:p>
        </p:txBody>
      </p:sp>
      <p:sp>
        <p:nvSpPr>
          <p:cNvPr id="4" name="TextBox 3"/>
          <p:cNvSpPr txBox="1"/>
          <p:nvPr/>
        </p:nvSpPr>
        <p:spPr>
          <a:xfrm>
            <a:off x="304800" y="1524000"/>
            <a:ext cx="8458200" cy="5539978"/>
          </a:xfrm>
          <a:prstGeom prst="rect">
            <a:avLst/>
          </a:prstGeom>
          <a:noFill/>
        </p:spPr>
        <p:txBody>
          <a:bodyPr wrap="square" rtlCol="0">
            <a:spAutoFit/>
          </a:bodyPr>
          <a:lstStyle/>
          <a:p>
            <a:pPr>
              <a:lnSpc>
                <a:spcPct val="200000"/>
              </a:lnSpc>
              <a:buFont typeface="Arial" pitchFamily="34" charset="0"/>
              <a:buChar char="•"/>
            </a:pPr>
            <a:r>
              <a:rPr lang="en-US" sz="2400" dirty="0" smtClean="0">
                <a:solidFill>
                  <a:schemeClr val="bg1">
                    <a:lumMod val="20000"/>
                    <a:lumOff val="80000"/>
                  </a:schemeClr>
                </a:solidFill>
              </a:rPr>
              <a:t>There is reduced development time</a:t>
            </a:r>
          </a:p>
          <a:p>
            <a:pPr>
              <a:lnSpc>
                <a:spcPct val="200000"/>
              </a:lnSpc>
              <a:buFont typeface="Arial" pitchFamily="34" charset="0"/>
              <a:buChar char="•"/>
            </a:pPr>
            <a:r>
              <a:rPr lang="en-US" sz="2400" dirty="0" smtClean="0">
                <a:solidFill>
                  <a:schemeClr val="bg1">
                    <a:lumMod val="20000"/>
                    <a:lumOff val="80000"/>
                  </a:schemeClr>
                </a:solidFill>
              </a:rPr>
              <a:t>Schema changes are not required.</a:t>
            </a:r>
          </a:p>
          <a:p>
            <a:pPr>
              <a:lnSpc>
                <a:spcPct val="200000"/>
              </a:lnSpc>
              <a:buFont typeface="Arial" pitchFamily="34" charset="0"/>
              <a:buChar char="•"/>
            </a:pPr>
            <a:r>
              <a:rPr lang="en-US" sz="2400" dirty="0" smtClean="0">
                <a:solidFill>
                  <a:schemeClr val="bg1">
                    <a:lumMod val="20000"/>
                    <a:lumOff val="80000"/>
                  </a:schemeClr>
                </a:solidFill>
              </a:rPr>
              <a:t>There is a built-in cleanup mechanism</a:t>
            </a:r>
          </a:p>
          <a:p>
            <a:pPr>
              <a:lnSpc>
                <a:spcPct val="200000"/>
              </a:lnSpc>
              <a:buFont typeface="Arial" pitchFamily="34" charset="0"/>
              <a:buChar char="•"/>
            </a:pPr>
            <a:r>
              <a:rPr lang="en-US" sz="2400" dirty="0" smtClean="0">
                <a:solidFill>
                  <a:schemeClr val="bg1">
                    <a:lumMod val="20000"/>
                    <a:lumOff val="80000"/>
                  </a:schemeClr>
                </a:solidFill>
              </a:rPr>
              <a:t>There is low overhead to DML operations.</a:t>
            </a:r>
          </a:p>
          <a:p>
            <a:pPr>
              <a:lnSpc>
                <a:spcPct val="200000"/>
              </a:lnSpc>
              <a:buFont typeface="Arial" pitchFamily="34" charset="0"/>
              <a:buChar char="•"/>
            </a:pPr>
            <a:r>
              <a:rPr lang="en-US" sz="2400" dirty="0" smtClean="0">
                <a:solidFill>
                  <a:schemeClr val="bg1">
                    <a:lumMod val="20000"/>
                    <a:lumOff val="80000"/>
                  </a:schemeClr>
                </a:solidFill>
              </a:rPr>
              <a:t>Change Data Capture is based on committed transactions.</a:t>
            </a:r>
          </a:p>
          <a:p>
            <a:pPr>
              <a:lnSpc>
                <a:spcPct val="200000"/>
              </a:lnSpc>
              <a:buFont typeface="Arial" pitchFamily="34" charset="0"/>
              <a:buChar char="•"/>
            </a:pPr>
            <a:r>
              <a:rPr lang="en-US" sz="2400" dirty="0" smtClean="0">
                <a:solidFill>
                  <a:schemeClr val="bg1">
                    <a:lumMod val="20000"/>
                    <a:lumOff val="80000"/>
                  </a:schemeClr>
                </a:solidFill>
              </a:rPr>
              <a:t>Standard tools are available that you can use to configure 	and manage</a:t>
            </a:r>
          </a:p>
          <a:p>
            <a:pPr>
              <a:buFont typeface="Arial" pitchFamily="34" charset="0"/>
              <a:buChar char="•"/>
            </a:pPr>
            <a:endParaRPr lang="en-US" dirty="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6457950" cy="1140628"/>
          </a:xfrm>
        </p:spPr>
        <p:txBody>
          <a:bodyPr/>
          <a:lstStyle/>
          <a:p>
            <a:r>
              <a:rPr lang="en-US" dirty="0" smtClean="0"/>
              <a:t>About me</a:t>
            </a:r>
            <a:endParaRPr lang="en-US" dirty="0"/>
          </a:p>
        </p:txBody>
      </p:sp>
      <p:sp>
        <p:nvSpPr>
          <p:cNvPr id="3" name="Content Placeholder 2"/>
          <p:cNvSpPr>
            <a:spLocks noGrp="1"/>
          </p:cNvSpPr>
          <p:nvPr>
            <p:ph idx="1"/>
          </p:nvPr>
        </p:nvSpPr>
        <p:spPr>
          <a:xfrm>
            <a:off x="533400" y="990600"/>
            <a:ext cx="8115300" cy="4709925"/>
          </a:xfrm>
        </p:spPr>
        <p:txBody>
          <a:bodyPr>
            <a:noAutofit/>
          </a:bodyPr>
          <a:lstStyle/>
          <a:p>
            <a:pPr>
              <a:lnSpc>
                <a:spcPct val="150000"/>
              </a:lnSpc>
            </a:pPr>
            <a:r>
              <a:rPr lang="en-US" sz="2000" dirty="0" smtClean="0"/>
              <a:t>Degree in Education</a:t>
            </a:r>
          </a:p>
          <a:p>
            <a:pPr>
              <a:lnSpc>
                <a:spcPct val="150000"/>
              </a:lnSpc>
            </a:pPr>
            <a:r>
              <a:rPr lang="en-US" sz="2000" dirty="0" smtClean="0"/>
              <a:t>Microsoft Certified Trainer since 1998</a:t>
            </a:r>
          </a:p>
          <a:p>
            <a:pPr>
              <a:lnSpc>
                <a:spcPct val="150000"/>
              </a:lnSpc>
            </a:pPr>
            <a:r>
              <a:rPr lang="en-US" sz="2000" dirty="0" smtClean="0"/>
              <a:t>11 years DBA experience</a:t>
            </a:r>
          </a:p>
          <a:p>
            <a:pPr>
              <a:lnSpc>
                <a:spcPct val="150000"/>
              </a:lnSpc>
            </a:pPr>
            <a:r>
              <a:rPr lang="en-US" sz="2000" dirty="0" smtClean="0"/>
              <a:t>.NET and BI Developer</a:t>
            </a:r>
          </a:p>
          <a:p>
            <a:pPr>
              <a:lnSpc>
                <a:spcPct val="150000"/>
              </a:lnSpc>
            </a:pPr>
            <a:r>
              <a:rPr lang="en-US" sz="2000" dirty="0" smtClean="0"/>
              <a:t>Currently supervise a</a:t>
            </a:r>
            <a:r>
              <a:rPr lang="en-US" sz="2000" dirty="0" smtClean="0"/>
              <a:t> DBA team </a:t>
            </a:r>
            <a:r>
              <a:rPr lang="en-US" sz="2000" dirty="0" smtClean="0"/>
              <a:t>at </a:t>
            </a:r>
            <a:r>
              <a:rPr lang="en-US" sz="2000" dirty="0" err="1" smtClean="0"/>
              <a:t>Stericycle</a:t>
            </a:r>
            <a:endParaRPr lang="en-US" sz="2000" dirty="0" smtClean="0"/>
          </a:p>
          <a:p>
            <a:pPr>
              <a:lnSpc>
                <a:spcPct val="150000"/>
              </a:lnSpc>
            </a:pPr>
            <a:r>
              <a:rPr lang="en-US" sz="2000" dirty="0" smtClean="0"/>
              <a:t>SQL Server </a:t>
            </a:r>
            <a:r>
              <a:rPr lang="en-US" sz="2000" dirty="0" smtClean="0"/>
              <a:t>and </a:t>
            </a:r>
            <a:r>
              <a:rPr lang="en-US" sz="2000" dirty="0" smtClean="0"/>
              <a:t>SharePoint Instructor at Harper College, 	Palatine, IL</a:t>
            </a:r>
          </a:p>
          <a:p>
            <a:pPr>
              <a:lnSpc>
                <a:spcPct val="150000"/>
              </a:lnSpc>
            </a:pPr>
            <a:r>
              <a:rPr lang="en-US" sz="2000" dirty="0" smtClean="0"/>
              <a:t>SQL Server </a:t>
            </a:r>
            <a:r>
              <a:rPr lang="en-US" sz="2000" dirty="0" smtClean="0"/>
              <a:t>Consultant Einstein Technology Solutions, Lombard, IL</a:t>
            </a:r>
            <a:endParaRPr lang="en-US" sz="20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ttp://www.seeksafely.org/wp-content/uploads/2014/01/best-practices.gif"/>
          <p:cNvPicPr>
            <a:picLocks noChangeAspect="1" noChangeArrowheads="1"/>
          </p:cNvPicPr>
          <p:nvPr/>
        </p:nvPicPr>
        <p:blipFill>
          <a:blip r:embed="rId3" cstate="print"/>
          <a:srcRect/>
          <a:stretch>
            <a:fillRect/>
          </a:stretch>
        </p:blipFill>
        <p:spPr bwMode="auto">
          <a:xfrm>
            <a:off x="1600200" y="990600"/>
            <a:ext cx="5642580" cy="48768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0"/>
            <a:ext cx="6457950" cy="914401"/>
          </a:xfrm>
        </p:spPr>
        <p:txBody>
          <a:bodyPr/>
          <a:lstStyle/>
          <a:p>
            <a:r>
              <a:rPr lang="en-US" dirty="0" smtClean="0"/>
              <a:t>Cdc best practices</a:t>
            </a:r>
            <a:endParaRPr lang="en-US" dirty="0"/>
          </a:p>
        </p:txBody>
      </p:sp>
      <p:sp>
        <p:nvSpPr>
          <p:cNvPr id="3" name="TextBox 2"/>
          <p:cNvSpPr txBox="1"/>
          <p:nvPr/>
        </p:nvSpPr>
        <p:spPr>
          <a:xfrm>
            <a:off x="533400" y="2362200"/>
            <a:ext cx="7924800" cy="3970318"/>
          </a:xfrm>
          <a:prstGeom prst="rect">
            <a:avLst/>
          </a:prstGeom>
          <a:noFill/>
        </p:spPr>
        <p:txBody>
          <a:bodyPr wrap="square" rtlCol="0">
            <a:spAutoFit/>
          </a:bodyPr>
          <a:lstStyle/>
          <a:p>
            <a:pPr>
              <a:buFont typeface="Arial" pitchFamily="34" charset="0"/>
              <a:buChar char="•"/>
            </a:pPr>
            <a:r>
              <a:rPr lang="en-US" dirty="0" smtClean="0"/>
              <a:t>Change data capture cannot function properly when the Database Engine 	service or the SQL Server Agent service is running under the 	NETWORK SERVICE account. This can result in error 22832.</a:t>
            </a:r>
          </a:p>
          <a:p>
            <a:endParaRPr lang="en-US" dirty="0" smtClean="0"/>
          </a:p>
          <a:p>
            <a:pPr>
              <a:buFont typeface="Arial" pitchFamily="34" charset="0"/>
              <a:buChar char="•"/>
            </a:pPr>
            <a:r>
              <a:rPr lang="en-US" dirty="0" smtClean="0"/>
              <a:t>To prevent log scanning from adding load during periods of peak demand is 	to stop the capture job and restart it when demand is reduced.</a:t>
            </a:r>
          </a:p>
          <a:p>
            <a:endParaRPr lang="en-US" dirty="0" smtClean="0"/>
          </a:p>
          <a:p>
            <a:pPr>
              <a:buFont typeface="Arial" pitchFamily="34" charset="0"/>
              <a:buChar char="•"/>
            </a:pPr>
            <a:r>
              <a:rPr lang="en-US" dirty="0" smtClean="0"/>
              <a:t>Avoid  having two Capture instances on the same table</a:t>
            </a:r>
          </a:p>
          <a:p>
            <a:endParaRPr lang="en-US" dirty="0" smtClean="0"/>
          </a:p>
          <a:p>
            <a:pPr>
              <a:buFont typeface="Arial" pitchFamily="34" charset="0"/>
              <a:buChar char="•"/>
            </a:pPr>
            <a:r>
              <a:rPr lang="en-US" dirty="0" smtClean="0"/>
              <a:t>Create a designated File Group for the Change Data</a:t>
            </a:r>
          </a:p>
          <a:p>
            <a:pPr>
              <a:buFont typeface="Arial" pitchFamily="34" charset="0"/>
              <a:buChar char="•"/>
            </a:pPr>
            <a:endParaRPr lang="en-US" dirty="0" smtClean="0"/>
          </a:p>
          <a:p>
            <a:pPr>
              <a:buFont typeface="Arial" pitchFamily="34" charset="0"/>
              <a:buChar char="•"/>
            </a:pPr>
            <a:r>
              <a:rPr lang="en-US" dirty="0" smtClean="0"/>
              <a:t>Try to avoid using change data capture to capture changes to tables that 	have frequent large update transactions</a:t>
            </a:r>
          </a:p>
          <a:p>
            <a:pPr>
              <a:buFont typeface="Arial" pitchFamily="34" charset="0"/>
              <a:buChar char="•"/>
            </a:pPr>
            <a:endParaRPr lang="en-US" dirty="0" smtClean="0"/>
          </a:p>
        </p:txBody>
      </p:sp>
      <p:sp>
        <p:nvSpPr>
          <p:cNvPr id="4" name="TextBox 3"/>
          <p:cNvSpPr txBox="1"/>
          <p:nvPr/>
        </p:nvSpPr>
        <p:spPr>
          <a:xfrm>
            <a:off x="7315200" y="6400800"/>
            <a:ext cx="2667000" cy="246221"/>
          </a:xfrm>
          <a:prstGeom prst="rect">
            <a:avLst/>
          </a:prstGeom>
          <a:noFill/>
        </p:spPr>
        <p:txBody>
          <a:bodyPr wrap="square" rtlCol="0">
            <a:spAutoFit/>
          </a:bodyPr>
          <a:lstStyle/>
          <a:p>
            <a:r>
              <a:rPr lang="en-US" sz="1000" dirty="0" smtClean="0"/>
              <a:t>Continued on next slide</a:t>
            </a:r>
            <a:endParaRPr lang="en-US" sz="1000" dirty="0"/>
          </a:p>
        </p:txBody>
      </p:sp>
      <p:pic>
        <p:nvPicPr>
          <p:cNvPr id="11268" name="Picture 4" descr="http://www.dr-erp.com/w/wp-content/uploads/Best-Practice-300x204.jpg"/>
          <p:cNvPicPr>
            <a:picLocks noChangeAspect="1" noChangeArrowheads="1"/>
          </p:cNvPicPr>
          <p:nvPr/>
        </p:nvPicPr>
        <p:blipFill>
          <a:blip r:embed="rId3" cstate="print"/>
          <a:srcRect/>
          <a:stretch>
            <a:fillRect/>
          </a:stretch>
        </p:blipFill>
        <p:spPr bwMode="auto">
          <a:xfrm>
            <a:off x="457200" y="228600"/>
            <a:ext cx="2857500" cy="1943101"/>
          </a:xfrm>
          <a:prstGeom prst="rect">
            <a:avLst/>
          </a:prstGeom>
          <a:noFill/>
          <a:effectLst>
            <a:glow rad="228600">
              <a:schemeClr val="accent1">
                <a:satMod val="175000"/>
                <a:alpha val="40000"/>
              </a:schemeClr>
            </a:glow>
            <a:softEdge rad="6350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6457950" cy="990601"/>
          </a:xfrm>
        </p:spPr>
        <p:txBody>
          <a:bodyPr/>
          <a:lstStyle/>
          <a:p>
            <a:r>
              <a:rPr lang="en-US" dirty="0" smtClean="0"/>
              <a:t>Cdc best practices</a:t>
            </a:r>
            <a:endParaRPr lang="en-US" dirty="0"/>
          </a:p>
        </p:txBody>
      </p:sp>
      <p:sp>
        <p:nvSpPr>
          <p:cNvPr id="3" name="Rectangle 2"/>
          <p:cNvSpPr/>
          <p:nvPr/>
        </p:nvSpPr>
        <p:spPr>
          <a:xfrm>
            <a:off x="304800" y="1676400"/>
            <a:ext cx="8610600" cy="4524315"/>
          </a:xfrm>
          <a:prstGeom prst="rect">
            <a:avLst/>
          </a:prstGeom>
        </p:spPr>
        <p:txBody>
          <a:bodyPr wrap="square">
            <a:spAutoFit/>
          </a:bodyPr>
          <a:lstStyle/>
          <a:p>
            <a:pPr>
              <a:buFont typeface="Arial" pitchFamily="34" charset="0"/>
              <a:buChar char="•"/>
            </a:pPr>
            <a:r>
              <a:rPr lang="en-US" dirty="0" smtClean="0"/>
              <a:t>Limit the list of columns captured by change data capture to only the columns you 	really need to track</a:t>
            </a:r>
          </a:p>
          <a:p>
            <a:pPr>
              <a:buFont typeface="Arial" pitchFamily="34" charset="0"/>
              <a:buChar char="•"/>
            </a:pPr>
            <a:endParaRPr lang="en-US" dirty="0" smtClean="0"/>
          </a:p>
          <a:p>
            <a:pPr>
              <a:buFont typeface="Arial" pitchFamily="34" charset="0"/>
              <a:buChar char="•"/>
            </a:pPr>
            <a:r>
              <a:rPr lang="en-US" dirty="0" smtClean="0"/>
              <a:t>If change data capture with default parameters cannot keep up with the 	workload and latency becomes too high, adjust the 	</a:t>
            </a:r>
            <a:r>
              <a:rPr lang="en-US" dirty="0" err="1" smtClean="0"/>
              <a:t>M</a:t>
            </a:r>
            <a:r>
              <a:rPr lang="en-US" i="1" dirty="0" err="1" smtClean="0"/>
              <a:t>axscans</a:t>
            </a:r>
            <a:r>
              <a:rPr lang="en-US" dirty="0" smtClean="0"/>
              <a:t> and/</a:t>
            </a:r>
            <a:r>
              <a:rPr lang="en-US" dirty="0" err="1" smtClean="0"/>
              <a:t>or</a:t>
            </a:r>
            <a:r>
              <a:rPr lang="en-US" i="1" dirty="0" err="1" smtClean="0"/>
              <a:t>maxtrans</a:t>
            </a:r>
            <a:r>
              <a:rPr lang="en-US" dirty="0" smtClean="0"/>
              <a:t> </a:t>
            </a:r>
            <a:r>
              <a:rPr lang="en-US" dirty="0" smtClean="0"/>
              <a:t> or </a:t>
            </a:r>
            <a:r>
              <a:rPr lang="en-US" dirty="0" smtClean="0"/>
              <a:t>you can </a:t>
            </a:r>
            <a:r>
              <a:rPr lang="en-US" dirty="0" smtClean="0"/>
              <a:t>reduce</a:t>
            </a:r>
            <a:r>
              <a:rPr lang="en-US" dirty="0" smtClean="0"/>
              <a:t> </a:t>
            </a:r>
            <a:r>
              <a:rPr lang="en-US" i="1" dirty="0" err="1" smtClean="0"/>
              <a:t>pollinginterval</a:t>
            </a:r>
            <a:r>
              <a:rPr lang="en-US" dirty="0" smtClean="0"/>
              <a:t> to 1.</a:t>
            </a:r>
          </a:p>
          <a:p>
            <a:pPr>
              <a:buFont typeface="Arial" pitchFamily="34" charset="0"/>
              <a:buChar char="•"/>
            </a:pPr>
            <a:endParaRPr lang="en-US" dirty="0" smtClean="0"/>
          </a:p>
          <a:p>
            <a:pPr>
              <a:buFont typeface="Arial" pitchFamily="34" charset="0"/>
              <a:buChar char="•"/>
            </a:pPr>
            <a:r>
              <a:rPr lang="en-US" dirty="0" smtClean="0"/>
              <a:t> If possible, run cleanup when there is no other workload active</a:t>
            </a:r>
          </a:p>
          <a:p>
            <a:pPr>
              <a:buFont typeface="Arial" pitchFamily="34" charset="0"/>
              <a:buChar char="•"/>
            </a:pPr>
            <a:endParaRPr lang="en-US" dirty="0" smtClean="0"/>
          </a:p>
          <a:p>
            <a:pPr>
              <a:buFont typeface="Arial" pitchFamily="34" charset="0"/>
              <a:buChar char="•"/>
            </a:pPr>
            <a:r>
              <a:rPr lang="en-US" dirty="0" smtClean="0"/>
              <a:t>When planning change data capture architecture, take a significant increase in log 	size and log volume I/O operations into account.</a:t>
            </a:r>
          </a:p>
          <a:p>
            <a:pPr>
              <a:buFont typeface="Arial" pitchFamily="34" charset="0"/>
              <a:buChar char="•"/>
            </a:pPr>
            <a:endParaRPr lang="en-US" dirty="0" smtClean="0"/>
          </a:p>
          <a:p>
            <a:pPr>
              <a:buFont typeface="Arial" pitchFamily="34" charset="0"/>
              <a:buChar char="•"/>
            </a:pPr>
            <a:r>
              <a:rPr lang="en-US" dirty="0" smtClean="0"/>
              <a:t>In general, querying for </a:t>
            </a:r>
            <a:r>
              <a:rPr lang="en-US" b="1" dirty="0" smtClean="0"/>
              <a:t>all</a:t>
            </a:r>
            <a:r>
              <a:rPr lang="en-US" dirty="0" smtClean="0"/>
              <a:t> changes is more efficient than querying for</a:t>
            </a:r>
          </a:p>
          <a:p>
            <a:pPr lvl="2"/>
            <a:r>
              <a:rPr lang="en-US" dirty="0" smtClean="0"/>
              <a:t> </a:t>
            </a:r>
            <a:r>
              <a:rPr lang="en-US" b="1" dirty="0" smtClean="0"/>
              <a:t>net</a:t>
            </a:r>
            <a:r>
              <a:rPr lang="en-US" dirty="0" smtClean="0"/>
              <a:t> changes</a:t>
            </a:r>
          </a:p>
          <a:p>
            <a:endParaRPr lang="en-US" dirty="0" smtClean="0"/>
          </a:p>
          <a:p>
            <a:pPr>
              <a:buFont typeface="Arial" pitchFamily="34" charset="0"/>
              <a:buChar char="•"/>
            </a:pPr>
            <a:r>
              <a:rPr lang="en-US" dirty="0" smtClean="0"/>
              <a:t>Coordinate ETL jobs and Clean up job</a:t>
            </a: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TextBox 2"/>
          <p:cNvSpPr txBox="1"/>
          <p:nvPr/>
        </p:nvSpPr>
        <p:spPr>
          <a:xfrm>
            <a:off x="609600" y="2209800"/>
            <a:ext cx="5715000" cy="2677656"/>
          </a:xfrm>
          <a:prstGeom prst="rect">
            <a:avLst/>
          </a:prstGeom>
          <a:noFill/>
        </p:spPr>
        <p:txBody>
          <a:bodyPr wrap="square" rtlCol="0">
            <a:spAutoFit/>
          </a:bodyPr>
          <a:lstStyle/>
          <a:p>
            <a:pPr>
              <a:lnSpc>
                <a:spcPct val="200000"/>
              </a:lnSpc>
              <a:buFont typeface="Arial" pitchFamily="34" charset="0"/>
              <a:buChar char="•"/>
            </a:pPr>
            <a:r>
              <a:rPr lang="en-US" sz="2800" dirty="0" smtClean="0"/>
              <a:t>CDC SSIS packages</a:t>
            </a:r>
          </a:p>
          <a:p>
            <a:pPr>
              <a:lnSpc>
                <a:spcPct val="200000"/>
              </a:lnSpc>
              <a:buFont typeface="Arial" pitchFamily="34" charset="0"/>
              <a:buChar char="•"/>
            </a:pPr>
            <a:r>
              <a:rPr lang="en-US" sz="2800" dirty="0" smtClean="0"/>
              <a:t>Monitoring Change Data </a:t>
            </a:r>
            <a:r>
              <a:rPr lang="en-US" sz="2800" dirty="0" smtClean="0"/>
              <a:t>Capture</a:t>
            </a:r>
          </a:p>
          <a:p>
            <a:pPr>
              <a:lnSpc>
                <a:spcPct val="200000"/>
              </a:lnSpc>
              <a:buFont typeface="Arial" pitchFamily="34" charset="0"/>
              <a:buChar char="•"/>
            </a:pPr>
            <a:r>
              <a:rPr lang="en-US" sz="2800" dirty="0" smtClean="0"/>
              <a:t>Data Management Views</a:t>
            </a:r>
            <a:r>
              <a:rPr lang="en-US" sz="2800" dirty="0" smtClean="0"/>
              <a:t> </a:t>
            </a:r>
            <a:endParaRPr lang="en-US" sz="28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0660" name="Picture 4" descr="http://www.thunderboltsocks.com/images/thank-you-different-languages2.png"/>
          <p:cNvPicPr>
            <a:picLocks noChangeAspect="1" noChangeArrowheads="1"/>
          </p:cNvPicPr>
          <p:nvPr/>
        </p:nvPicPr>
        <p:blipFill>
          <a:blip r:embed="rId3" cstate="print"/>
          <a:srcRect/>
          <a:stretch>
            <a:fillRect/>
          </a:stretch>
        </p:blipFill>
        <p:spPr bwMode="auto">
          <a:xfrm>
            <a:off x="533400" y="1447800"/>
            <a:ext cx="8181975" cy="4419600"/>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4800" y="5562600"/>
            <a:ext cx="2839387" cy="759836"/>
          </a:xfrm>
          <a:prstGeom prst="rect">
            <a:avLst/>
          </a:prstGeom>
        </p:spPr>
      </p:pic>
      <p:pic>
        <p:nvPicPr>
          <p:cNvPr id="5" name="Picture 4"/>
          <p:cNvPicPr>
            <a:picLocks noChangeAspect="1"/>
          </p:cNvPicPr>
          <p:nvPr/>
        </p:nvPicPr>
        <p:blipFill>
          <a:blip r:embed="rId4" cstate="print"/>
          <a:stretch>
            <a:fillRect/>
          </a:stretch>
        </p:blipFill>
        <p:spPr>
          <a:xfrm>
            <a:off x="6858000" y="1981200"/>
            <a:ext cx="1981200" cy="616291"/>
          </a:xfrm>
          <a:prstGeom prst="rect">
            <a:avLst/>
          </a:prstGeom>
        </p:spPr>
      </p:pic>
      <p:pic>
        <p:nvPicPr>
          <p:cNvPr id="6" name="Picture 5"/>
          <p:cNvPicPr>
            <a:picLocks noChangeAspect="1"/>
          </p:cNvPicPr>
          <p:nvPr/>
        </p:nvPicPr>
        <p:blipFill>
          <a:blip r:embed="rId5" cstate="print"/>
          <a:stretch>
            <a:fillRect/>
          </a:stretch>
        </p:blipFill>
        <p:spPr>
          <a:xfrm>
            <a:off x="2590800" y="1066800"/>
            <a:ext cx="2971800" cy="1371600"/>
          </a:xfrm>
          <a:prstGeom prst="rect">
            <a:avLst/>
          </a:prstGeom>
        </p:spPr>
      </p:pic>
      <p:pic>
        <p:nvPicPr>
          <p:cNvPr id="7" name="Picture 6"/>
          <p:cNvPicPr>
            <a:picLocks noChangeAspect="1"/>
          </p:cNvPicPr>
          <p:nvPr/>
        </p:nvPicPr>
        <p:blipFill>
          <a:blip r:embed="rId6" cstate="print"/>
          <a:stretch>
            <a:fillRect/>
          </a:stretch>
        </p:blipFill>
        <p:spPr>
          <a:xfrm>
            <a:off x="5791200" y="914400"/>
            <a:ext cx="2533650" cy="676275"/>
          </a:xfrm>
          <a:prstGeom prst="rect">
            <a:avLst/>
          </a:prstGeom>
        </p:spPr>
      </p:pic>
      <p:pic>
        <p:nvPicPr>
          <p:cNvPr id="8" name="Picture 7"/>
          <p:cNvPicPr>
            <a:picLocks noChangeAspect="1"/>
          </p:cNvPicPr>
          <p:nvPr/>
        </p:nvPicPr>
        <p:blipFill>
          <a:blip r:embed="rId7" cstate="print"/>
          <a:stretch>
            <a:fillRect/>
          </a:stretch>
        </p:blipFill>
        <p:spPr>
          <a:xfrm>
            <a:off x="228600" y="152400"/>
            <a:ext cx="2878667" cy="609600"/>
          </a:xfrm>
          <a:prstGeom prst="rect">
            <a:avLst/>
          </a:prstGeom>
        </p:spPr>
      </p:pic>
      <p:pic>
        <p:nvPicPr>
          <p:cNvPr id="9" name="Picture 8"/>
          <p:cNvPicPr>
            <a:picLocks noChangeAspect="1"/>
          </p:cNvPicPr>
          <p:nvPr/>
        </p:nvPicPr>
        <p:blipFill>
          <a:blip r:embed="rId8" cstate="print"/>
          <a:stretch>
            <a:fillRect/>
          </a:stretch>
        </p:blipFill>
        <p:spPr>
          <a:xfrm>
            <a:off x="6477000" y="4267200"/>
            <a:ext cx="2273830" cy="2392723"/>
          </a:xfrm>
          <a:prstGeom prst="rect">
            <a:avLst/>
          </a:prstGeom>
        </p:spPr>
      </p:pic>
      <p:pic>
        <p:nvPicPr>
          <p:cNvPr id="10" name="Picture 9"/>
          <p:cNvPicPr>
            <a:picLocks noChangeAspect="1"/>
          </p:cNvPicPr>
          <p:nvPr/>
        </p:nvPicPr>
        <p:blipFill>
          <a:blip r:embed="rId9" cstate="print"/>
          <a:stretch>
            <a:fillRect/>
          </a:stretch>
        </p:blipFill>
        <p:spPr>
          <a:xfrm>
            <a:off x="381000" y="1277112"/>
            <a:ext cx="1752600" cy="1542288"/>
          </a:xfrm>
          <a:prstGeom prst="rect">
            <a:avLst/>
          </a:prstGeom>
        </p:spPr>
      </p:pic>
      <p:pic>
        <p:nvPicPr>
          <p:cNvPr id="11" name="Picture 10"/>
          <p:cNvPicPr>
            <a:picLocks noChangeAspect="1"/>
          </p:cNvPicPr>
          <p:nvPr/>
        </p:nvPicPr>
        <p:blipFill>
          <a:blip r:embed="rId10" cstate="print"/>
          <a:stretch>
            <a:fillRect/>
          </a:stretch>
        </p:blipFill>
        <p:spPr>
          <a:xfrm>
            <a:off x="228600" y="3505200"/>
            <a:ext cx="2863850" cy="1676400"/>
          </a:xfrm>
          <a:prstGeom prst="rect">
            <a:avLst/>
          </a:prstGeom>
        </p:spPr>
      </p:pic>
      <p:pic>
        <p:nvPicPr>
          <p:cNvPr id="12" name="Content Placeholder 11"/>
          <p:cNvPicPr>
            <a:picLocks noGrp="1" noChangeAspect="1"/>
          </p:cNvPicPr>
          <p:nvPr>
            <p:ph idx="1"/>
          </p:nvPr>
        </p:nvPicPr>
        <p:blipFill>
          <a:blip r:embed="rId11" cstate="print">
            <a:extLst>
              <a:ext uri="{28A0092B-C50C-407E-A947-70E740481C1C}">
                <a14:useLocalDpi xmlns="" xmlns:a14="http://schemas.microsoft.com/office/drawing/2010/main" val="0"/>
              </a:ext>
            </a:extLst>
          </a:blip>
          <a:stretch>
            <a:fillRect/>
          </a:stretch>
        </p:blipFill>
        <p:spPr>
          <a:xfrm>
            <a:off x="7086600" y="2971800"/>
            <a:ext cx="1524000" cy="914400"/>
          </a:xfrm>
          <a:prstGeom prst="rect">
            <a:avLst/>
          </a:prstGeom>
        </p:spPr>
      </p:pic>
      <p:pic>
        <p:nvPicPr>
          <p:cNvPr id="13" name="Picture 12"/>
          <p:cNvPicPr>
            <a:picLocks noChangeAspect="1"/>
          </p:cNvPicPr>
          <p:nvPr/>
        </p:nvPicPr>
        <p:blipFill>
          <a:blip r:embed="rId12" cstate="print"/>
          <a:stretch>
            <a:fillRect/>
          </a:stretch>
        </p:blipFill>
        <p:spPr>
          <a:xfrm>
            <a:off x="3352800" y="4876800"/>
            <a:ext cx="2880360" cy="1600200"/>
          </a:xfrm>
          <a:prstGeom prst="rect">
            <a:avLst/>
          </a:prstGeom>
        </p:spPr>
      </p:pic>
      <p:pic>
        <p:nvPicPr>
          <p:cNvPr id="14" name="Picture 13"/>
          <p:cNvPicPr>
            <a:picLocks noChangeAspect="1"/>
          </p:cNvPicPr>
          <p:nvPr/>
        </p:nvPicPr>
        <p:blipFill>
          <a:blip r:embed="rId13" cstate="print"/>
          <a:stretch>
            <a:fillRect/>
          </a:stretch>
        </p:blipFill>
        <p:spPr>
          <a:xfrm>
            <a:off x="3733800" y="2743200"/>
            <a:ext cx="2570003" cy="1683352"/>
          </a:xfrm>
          <a:prstGeom prst="rect">
            <a:avLst/>
          </a:prstGeom>
        </p:spPr>
      </p:pic>
      <p:sp>
        <p:nvSpPr>
          <p:cNvPr id="16" name="TextBox 15"/>
          <p:cNvSpPr txBox="1"/>
          <p:nvPr/>
        </p:nvSpPr>
        <p:spPr>
          <a:xfrm>
            <a:off x="3581400" y="0"/>
            <a:ext cx="5867400" cy="923330"/>
          </a:xfrm>
          <a:prstGeom prst="rect">
            <a:avLst/>
          </a:prstGeom>
          <a:noFill/>
        </p:spPr>
        <p:txBody>
          <a:bodyPr wrap="square" rtlCol="0">
            <a:spAutoFit/>
          </a:bodyPr>
          <a:lstStyle/>
          <a:p>
            <a:r>
              <a:rPr lang="en-US" sz="5400" dirty="0" smtClean="0">
                <a:solidFill>
                  <a:srgbClr val="FF0000"/>
                </a:solidFill>
              </a:rPr>
              <a:t>Certifications</a:t>
            </a:r>
            <a:endParaRPr lang="en-US" sz="54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6457950" cy="838201"/>
          </a:xfrm>
        </p:spPr>
        <p:txBody>
          <a:bodyPr/>
          <a:lstStyle/>
          <a:p>
            <a:r>
              <a:rPr lang="en-US" dirty="0" smtClean="0"/>
              <a:t>Agenda</a:t>
            </a:r>
            <a:endParaRPr lang="en-US" dirty="0"/>
          </a:p>
        </p:txBody>
      </p:sp>
      <p:sp>
        <p:nvSpPr>
          <p:cNvPr id="3" name="TextBox 2"/>
          <p:cNvSpPr txBox="1"/>
          <p:nvPr/>
        </p:nvSpPr>
        <p:spPr>
          <a:xfrm>
            <a:off x="304800" y="1219200"/>
            <a:ext cx="8458200" cy="7140416"/>
          </a:xfrm>
          <a:prstGeom prst="rect">
            <a:avLst/>
          </a:prstGeom>
          <a:noFill/>
        </p:spPr>
        <p:txBody>
          <a:bodyPr wrap="square" rtlCol="0">
            <a:spAutoFit/>
          </a:bodyPr>
          <a:lstStyle/>
          <a:p>
            <a:pPr>
              <a:lnSpc>
                <a:spcPct val="200000"/>
              </a:lnSpc>
              <a:buFont typeface="Arial" pitchFamily="34" charset="0"/>
              <a:buChar char="•"/>
            </a:pPr>
            <a:r>
              <a:rPr lang="en-US" sz="2200" dirty="0" smtClean="0"/>
              <a:t>What is Change Data Capture</a:t>
            </a:r>
          </a:p>
          <a:p>
            <a:pPr>
              <a:lnSpc>
                <a:spcPct val="200000"/>
              </a:lnSpc>
              <a:buFont typeface="Arial" pitchFamily="34" charset="0"/>
              <a:buChar char="•"/>
            </a:pPr>
            <a:r>
              <a:rPr lang="en-US" sz="2200" dirty="0" smtClean="0"/>
              <a:t>Differences between Change Tracking and Change Data Capture</a:t>
            </a:r>
          </a:p>
          <a:p>
            <a:pPr>
              <a:lnSpc>
                <a:spcPct val="200000"/>
              </a:lnSpc>
              <a:buFont typeface="Arial" pitchFamily="34" charset="0"/>
              <a:buChar char="•"/>
            </a:pPr>
            <a:r>
              <a:rPr lang="en-US" sz="2200" dirty="0" smtClean="0"/>
              <a:t>CDC Workflow</a:t>
            </a:r>
          </a:p>
          <a:p>
            <a:pPr>
              <a:lnSpc>
                <a:spcPct val="200000"/>
              </a:lnSpc>
              <a:buFont typeface="Arial" pitchFamily="34" charset="0"/>
              <a:buChar char="•"/>
            </a:pPr>
            <a:r>
              <a:rPr lang="en-US" sz="2200" dirty="0" smtClean="0"/>
              <a:t>Enabling and Using Change Data Capture</a:t>
            </a:r>
          </a:p>
          <a:p>
            <a:pPr>
              <a:lnSpc>
                <a:spcPct val="200000"/>
              </a:lnSpc>
              <a:buFont typeface="Arial" pitchFamily="34" charset="0"/>
              <a:buChar char="•"/>
            </a:pPr>
            <a:r>
              <a:rPr lang="en-US" sz="2200" dirty="0" smtClean="0"/>
              <a:t>CDC Functions</a:t>
            </a:r>
          </a:p>
          <a:p>
            <a:pPr>
              <a:lnSpc>
                <a:spcPct val="200000"/>
              </a:lnSpc>
              <a:buFont typeface="Arial" pitchFamily="34" charset="0"/>
              <a:buChar char="•"/>
            </a:pPr>
            <a:r>
              <a:rPr lang="en-US" sz="2200" dirty="0" smtClean="0"/>
              <a:t>Performance and Best Practices related to CDC</a:t>
            </a:r>
          </a:p>
          <a:p>
            <a:pPr>
              <a:lnSpc>
                <a:spcPct val="200000"/>
              </a:lnSpc>
              <a:buFont typeface="Arial" pitchFamily="34" charset="0"/>
              <a:buChar char="•"/>
            </a:pPr>
            <a:r>
              <a:rPr lang="en-US" sz="2200" dirty="0" smtClean="0"/>
              <a:t>Why Use Change Data Capture</a:t>
            </a:r>
          </a:p>
          <a:p>
            <a:pPr>
              <a:lnSpc>
                <a:spcPct val="200000"/>
              </a:lnSpc>
              <a:buFont typeface="Arial" pitchFamily="34" charset="0"/>
              <a:buChar char="•"/>
            </a:pPr>
            <a:r>
              <a:rPr lang="en-US" sz="2200" dirty="0" smtClean="0"/>
              <a:t>Demo</a:t>
            </a:r>
          </a:p>
          <a:p>
            <a:pPr>
              <a:lnSpc>
                <a:spcPct val="200000"/>
              </a:lnSpc>
              <a:buFont typeface="Arial" pitchFamily="34" charset="0"/>
              <a:buChar char="•"/>
            </a:pPr>
            <a:endParaRPr lang="en-US" sz="2200" dirty="0" smtClean="0"/>
          </a:p>
          <a:p>
            <a:pPr>
              <a:lnSpc>
                <a:spcPct val="200000"/>
              </a:lnSpc>
              <a:buFont typeface="Arial" pitchFamily="34" charset="0"/>
              <a:buChar char="•"/>
            </a:pPr>
            <a:endParaRPr lang="en-US" sz="2200" dirty="0" smtClean="0"/>
          </a:p>
          <a:p>
            <a:pPr>
              <a:buFont typeface="Arial" pitchFamily="34" charset="0"/>
              <a:buChar char="•"/>
            </a:pPr>
            <a:endParaRPr lang="en-US"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Change data capture</a:t>
            </a:r>
            <a:endParaRPr lang="en-US" dirty="0"/>
          </a:p>
        </p:txBody>
      </p:sp>
      <p:sp>
        <p:nvSpPr>
          <p:cNvPr id="3" name="TextBox 2"/>
          <p:cNvSpPr txBox="1"/>
          <p:nvPr/>
        </p:nvSpPr>
        <p:spPr>
          <a:xfrm>
            <a:off x="609600" y="2514600"/>
            <a:ext cx="8839200" cy="4031873"/>
          </a:xfrm>
          <a:prstGeom prst="rect">
            <a:avLst/>
          </a:prstGeom>
          <a:noFill/>
        </p:spPr>
        <p:txBody>
          <a:bodyPr wrap="square" rtlCol="0">
            <a:spAutoFit/>
          </a:bodyPr>
          <a:lstStyle/>
          <a:p>
            <a:pPr>
              <a:lnSpc>
                <a:spcPct val="200000"/>
              </a:lnSpc>
              <a:buFont typeface="Arial" pitchFamily="34" charset="0"/>
              <a:buChar char="•"/>
            </a:pPr>
            <a:r>
              <a:rPr lang="en-US" sz="3200" dirty="0" smtClean="0"/>
              <a:t>A way to capture changes made to data in a  	table</a:t>
            </a:r>
          </a:p>
          <a:p>
            <a:pPr>
              <a:lnSpc>
                <a:spcPct val="200000"/>
              </a:lnSpc>
              <a:buFont typeface="Arial" pitchFamily="34" charset="0"/>
              <a:buChar char="•"/>
            </a:pPr>
            <a:r>
              <a:rPr lang="en-US" sz="3200" dirty="0" smtClean="0"/>
              <a:t>Used to capture data for auditing</a:t>
            </a:r>
          </a:p>
          <a:p>
            <a:pPr>
              <a:lnSpc>
                <a:spcPct val="200000"/>
              </a:lnSpc>
              <a:buFont typeface="Arial" pitchFamily="34" charset="0"/>
              <a:buChar char="•"/>
            </a:pPr>
            <a:r>
              <a:rPr lang="en-US" sz="3200" dirty="0" smtClean="0"/>
              <a:t>Can be used to load Data Warehouse</a:t>
            </a:r>
            <a:endParaRPr lang="en-US" sz="3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533400"/>
            <a:ext cx="6457950" cy="990601"/>
          </a:xfrm>
        </p:spPr>
        <p:txBody>
          <a:bodyPr/>
          <a:lstStyle/>
          <a:p>
            <a:r>
              <a:rPr lang="en-US" dirty="0" smtClean="0"/>
              <a:t>Cdc Requirements</a:t>
            </a:r>
            <a:endParaRPr lang="en-US" dirty="0"/>
          </a:p>
        </p:txBody>
      </p:sp>
      <p:sp>
        <p:nvSpPr>
          <p:cNvPr id="3" name="TextBox 2"/>
          <p:cNvSpPr txBox="1"/>
          <p:nvPr/>
        </p:nvSpPr>
        <p:spPr>
          <a:xfrm>
            <a:off x="457200" y="1905000"/>
            <a:ext cx="7543800" cy="3831818"/>
          </a:xfrm>
          <a:prstGeom prst="rect">
            <a:avLst/>
          </a:prstGeom>
          <a:noFill/>
        </p:spPr>
        <p:txBody>
          <a:bodyPr wrap="square" rtlCol="0">
            <a:spAutoFit/>
          </a:bodyPr>
          <a:lstStyle/>
          <a:p>
            <a:pPr>
              <a:lnSpc>
                <a:spcPct val="150000"/>
              </a:lnSpc>
              <a:buFont typeface="Arial" pitchFamily="34" charset="0"/>
              <a:buChar char="•"/>
            </a:pPr>
            <a:r>
              <a:rPr lang="en-US" dirty="0" smtClean="0"/>
              <a:t>SQL Server Agent Service needs to be running</a:t>
            </a:r>
          </a:p>
          <a:p>
            <a:pPr>
              <a:lnSpc>
                <a:spcPct val="150000"/>
              </a:lnSpc>
              <a:buFont typeface="Arial" pitchFamily="34" charset="0"/>
              <a:buChar char="•"/>
            </a:pPr>
            <a:r>
              <a:rPr lang="en-US" dirty="0" smtClean="0"/>
              <a:t>Enable CDC for database by a member of the </a:t>
            </a:r>
            <a:r>
              <a:rPr lang="en-US" dirty="0" err="1" smtClean="0"/>
              <a:t>sysadmin</a:t>
            </a:r>
            <a:r>
              <a:rPr lang="en-US" dirty="0" smtClean="0"/>
              <a:t> fixed server 		role</a:t>
            </a:r>
          </a:p>
          <a:p>
            <a:pPr>
              <a:lnSpc>
                <a:spcPct val="150000"/>
              </a:lnSpc>
              <a:buFont typeface="Arial" pitchFamily="34" charset="0"/>
              <a:buChar char="•"/>
            </a:pPr>
            <a:r>
              <a:rPr lang="en-US" dirty="0" smtClean="0"/>
              <a:t>Enable CDC for individual table by the members of the </a:t>
            </a:r>
            <a:r>
              <a:rPr lang="en-US" dirty="0" err="1" smtClean="0"/>
              <a:t>db_owner</a:t>
            </a:r>
            <a:r>
              <a:rPr lang="en-US" dirty="0" smtClean="0"/>
              <a:t> fixed 	database role</a:t>
            </a:r>
          </a:p>
          <a:p>
            <a:pPr>
              <a:lnSpc>
                <a:spcPct val="150000"/>
              </a:lnSpc>
              <a:buFont typeface="Arial" pitchFamily="34" charset="0"/>
              <a:buChar char="•"/>
            </a:pPr>
            <a:r>
              <a:rPr lang="en-US" dirty="0" smtClean="0"/>
              <a:t>Change Data Capture is available only on the Enterprise,</a:t>
            </a:r>
          </a:p>
          <a:p>
            <a:pPr lvl="2">
              <a:lnSpc>
                <a:spcPct val="150000"/>
              </a:lnSpc>
            </a:pPr>
            <a:r>
              <a:rPr lang="en-US" dirty="0" smtClean="0"/>
              <a:t>Developer and Evaluation editions of SQL Server</a:t>
            </a:r>
          </a:p>
          <a:p>
            <a:pPr>
              <a:buFont typeface="Arial" pitchFamily="34" charset="0"/>
              <a:buChar char="•"/>
            </a:pPr>
            <a:endParaRPr lang="en-US" dirty="0" smtClean="0"/>
          </a:p>
          <a:p>
            <a:pPr algn="ctr">
              <a:lnSpc>
                <a:spcPct val="200000"/>
              </a:lnSpc>
            </a:pP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457950" cy="1293028"/>
          </a:xfrm>
        </p:spPr>
        <p:txBody>
          <a:bodyPr>
            <a:normAutofit fontScale="90000"/>
          </a:bodyPr>
          <a:lstStyle/>
          <a:p>
            <a:pPr algn="ctr"/>
            <a:r>
              <a:rPr lang="en-US" dirty="0" smtClean="0"/>
              <a:t>Differences between CDC and Change Tracking</a:t>
            </a:r>
            <a:endParaRPr lang="en-US" dirty="0"/>
          </a:p>
        </p:txBody>
      </p:sp>
      <p:graphicFrame>
        <p:nvGraphicFramePr>
          <p:cNvPr id="3" name="Table 2"/>
          <p:cNvGraphicFramePr>
            <a:graphicFrameLocks noGrp="1"/>
          </p:cNvGraphicFramePr>
          <p:nvPr/>
        </p:nvGraphicFramePr>
        <p:xfrm>
          <a:off x="304800" y="1981200"/>
          <a:ext cx="8458200" cy="4206241"/>
        </p:xfrm>
        <a:graphic>
          <a:graphicData uri="http://schemas.openxmlformats.org/drawingml/2006/table">
            <a:tbl>
              <a:tblPr/>
              <a:tblGrid>
                <a:gridCol w="4419600"/>
                <a:gridCol w="2209800"/>
                <a:gridCol w="1828800"/>
              </a:tblGrid>
              <a:tr h="795775">
                <a:tc>
                  <a:txBody>
                    <a:bodyPr/>
                    <a:lstStyle/>
                    <a:p>
                      <a:r>
                        <a:rPr lang="en-US" b="1" dirty="0">
                          <a:solidFill>
                            <a:schemeClr val="tx2">
                              <a:lumMod val="10000"/>
                            </a:schemeClr>
                          </a:solidFill>
                        </a:rPr>
                        <a:t>Feature</a:t>
                      </a:r>
                    </a:p>
                  </a:txBody>
                  <a:tcPr anchor="ctr">
                    <a:lnL>
                      <a:noFill/>
                    </a:lnL>
                    <a:lnR>
                      <a:noFill/>
                    </a:lnR>
                    <a:lnT>
                      <a:noFill/>
                    </a:lnT>
                    <a:lnB>
                      <a:noFill/>
                    </a:lnB>
                    <a:solidFill>
                      <a:schemeClr val="bg2">
                        <a:lumMod val="40000"/>
                        <a:lumOff val="60000"/>
                      </a:schemeClr>
                    </a:solidFill>
                  </a:tcPr>
                </a:tc>
                <a:tc>
                  <a:txBody>
                    <a:bodyPr/>
                    <a:lstStyle/>
                    <a:p>
                      <a:pPr algn="ctr"/>
                      <a:r>
                        <a:rPr lang="en-US" b="1" dirty="0">
                          <a:solidFill>
                            <a:schemeClr val="tx2">
                              <a:lumMod val="10000"/>
                            </a:schemeClr>
                          </a:solidFill>
                        </a:rPr>
                        <a:t>Change </a:t>
                      </a:r>
                      <a:r>
                        <a:rPr lang="en-US" b="1" dirty="0" smtClean="0">
                          <a:solidFill>
                            <a:schemeClr val="tx2">
                              <a:lumMod val="10000"/>
                            </a:schemeClr>
                          </a:solidFill>
                        </a:rPr>
                        <a:t>Data </a:t>
                      </a:r>
                      <a:r>
                        <a:rPr lang="en-US" b="1" dirty="0">
                          <a:solidFill>
                            <a:schemeClr val="tx2">
                              <a:lumMod val="10000"/>
                            </a:schemeClr>
                          </a:solidFill>
                        </a:rPr>
                        <a:t>C</a:t>
                      </a:r>
                      <a:r>
                        <a:rPr lang="en-US" b="1" dirty="0" smtClean="0">
                          <a:solidFill>
                            <a:schemeClr val="tx2">
                              <a:lumMod val="10000"/>
                            </a:schemeClr>
                          </a:solidFill>
                        </a:rPr>
                        <a:t>apture</a:t>
                      </a:r>
                      <a:endParaRPr lang="en-US" b="1" dirty="0">
                        <a:solidFill>
                          <a:schemeClr val="tx2">
                            <a:lumMod val="10000"/>
                          </a:schemeClr>
                        </a:solidFill>
                      </a:endParaRPr>
                    </a:p>
                  </a:txBody>
                  <a:tcPr anchor="ctr">
                    <a:lnL>
                      <a:noFill/>
                    </a:lnL>
                    <a:lnR>
                      <a:noFill/>
                    </a:lnR>
                    <a:lnT>
                      <a:noFill/>
                    </a:lnT>
                    <a:lnB>
                      <a:noFill/>
                    </a:lnB>
                    <a:solidFill>
                      <a:schemeClr val="bg2">
                        <a:lumMod val="40000"/>
                        <a:lumOff val="60000"/>
                      </a:schemeClr>
                    </a:solidFill>
                  </a:tcPr>
                </a:tc>
                <a:tc>
                  <a:txBody>
                    <a:bodyPr/>
                    <a:lstStyle/>
                    <a:p>
                      <a:pPr algn="ctr"/>
                      <a:r>
                        <a:rPr lang="en-US" b="1" dirty="0">
                          <a:solidFill>
                            <a:schemeClr val="tx2">
                              <a:lumMod val="10000"/>
                            </a:schemeClr>
                          </a:solidFill>
                        </a:rPr>
                        <a:t>Change </a:t>
                      </a:r>
                      <a:r>
                        <a:rPr lang="en-US" b="1" dirty="0" smtClean="0">
                          <a:solidFill>
                            <a:schemeClr val="tx2">
                              <a:lumMod val="10000"/>
                            </a:schemeClr>
                          </a:solidFill>
                        </a:rPr>
                        <a:t>Tracking</a:t>
                      </a:r>
                      <a:endParaRPr lang="en-US" b="1" dirty="0">
                        <a:solidFill>
                          <a:schemeClr val="tx2">
                            <a:lumMod val="10000"/>
                          </a:schemeClr>
                        </a:solidFill>
                      </a:endParaRPr>
                    </a:p>
                  </a:txBody>
                  <a:tcPr anchor="ctr">
                    <a:lnL>
                      <a:noFill/>
                    </a:lnL>
                    <a:lnR>
                      <a:noFill/>
                    </a:lnR>
                    <a:lnT>
                      <a:noFill/>
                    </a:lnT>
                    <a:lnB>
                      <a:noFill/>
                    </a:lnB>
                    <a:solidFill>
                      <a:schemeClr val="bg2">
                        <a:lumMod val="40000"/>
                        <a:lumOff val="60000"/>
                      </a:schemeClr>
                    </a:solidFill>
                  </a:tcPr>
                </a:tc>
              </a:tr>
              <a:tr h="454729">
                <a:tc>
                  <a:txBody>
                    <a:bodyPr/>
                    <a:lstStyle/>
                    <a:p>
                      <a:r>
                        <a:rPr lang="en-US" dirty="0">
                          <a:solidFill>
                            <a:schemeClr val="bg1">
                              <a:lumMod val="20000"/>
                              <a:lumOff val="80000"/>
                            </a:schemeClr>
                          </a:solidFill>
                        </a:rPr>
                        <a:t>Tracked changes</a:t>
                      </a:r>
                    </a:p>
                  </a:txBody>
                  <a:tcPr anchor="ctr">
                    <a:lnL>
                      <a:noFill/>
                    </a:lnL>
                    <a:lnR>
                      <a:noFill/>
                    </a:lnR>
                    <a:lnT>
                      <a:noFill/>
                    </a:lnT>
                    <a:lnB>
                      <a:noFill/>
                    </a:lnB>
                  </a:tcPr>
                </a:tc>
                <a:tc>
                  <a:txBody>
                    <a:bodyPr/>
                    <a:lstStyle/>
                    <a:p>
                      <a:pPr algn="ctr"/>
                      <a:endParaRPr lang="en-US">
                        <a:solidFill>
                          <a:schemeClr val="bg1">
                            <a:lumMod val="20000"/>
                            <a:lumOff val="80000"/>
                          </a:schemeClr>
                        </a:solidFill>
                      </a:endParaRPr>
                    </a:p>
                  </a:txBody>
                  <a:tcPr anchor="ctr">
                    <a:lnL>
                      <a:noFill/>
                    </a:lnL>
                    <a:lnR>
                      <a:noFill/>
                    </a:lnR>
                    <a:lnT>
                      <a:noFill/>
                    </a:lnT>
                    <a:lnB>
                      <a:noFill/>
                    </a:lnB>
                  </a:tcPr>
                </a:tc>
                <a:tc>
                  <a:txBody>
                    <a:bodyPr/>
                    <a:lstStyle/>
                    <a:p>
                      <a:pPr algn="ctr"/>
                      <a:endParaRPr lang="en-US" dirty="0">
                        <a:solidFill>
                          <a:schemeClr val="bg1">
                            <a:lumMod val="20000"/>
                            <a:lumOff val="80000"/>
                          </a:schemeClr>
                        </a:solidFill>
                      </a:endParaRPr>
                    </a:p>
                  </a:txBody>
                  <a:tcPr anchor="ctr">
                    <a:lnL>
                      <a:noFill/>
                    </a:lnL>
                    <a:lnR>
                      <a:noFill/>
                    </a:lnR>
                    <a:lnT>
                      <a:noFill/>
                    </a:lnT>
                    <a:lnB>
                      <a:noFill/>
                    </a:lnB>
                  </a:tcPr>
                </a:tc>
              </a:tr>
              <a:tr h="454729">
                <a:tc>
                  <a:txBody>
                    <a:bodyPr/>
                    <a:lstStyle/>
                    <a:p>
                      <a:pPr algn="r"/>
                      <a:r>
                        <a:rPr lang="en-US" dirty="0">
                          <a:solidFill>
                            <a:schemeClr val="bg1">
                              <a:lumMod val="20000"/>
                              <a:lumOff val="80000"/>
                            </a:schemeClr>
                          </a:solidFill>
                        </a:rPr>
                        <a:t>DML changes</a:t>
                      </a:r>
                    </a:p>
                  </a:txBody>
                  <a:tcPr anchor="ctr">
                    <a:lnL>
                      <a:noFill/>
                    </a:lnL>
                    <a:lnR>
                      <a:noFill/>
                    </a:lnR>
                    <a:lnT>
                      <a:noFill/>
                    </a:lnT>
                    <a:lnB>
                      <a:noFill/>
                    </a:lnB>
                  </a:tcPr>
                </a:tc>
                <a:tc>
                  <a:txBody>
                    <a:bodyPr/>
                    <a:lstStyle/>
                    <a:p>
                      <a:pPr algn="ctr"/>
                      <a:r>
                        <a:rPr lang="en-US" dirty="0">
                          <a:solidFill>
                            <a:schemeClr val="bg1">
                              <a:lumMod val="20000"/>
                              <a:lumOff val="80000"/>
                            </a:schemeClr>
                          </a:solidFill>
                        </a:rPr>
                        <a:t>Yes</a:t>
                      </a:r>
                    </a:p>
                  </a:txBody>
                  <a:tcPr anchor="ctr">
                    <a:lnL>
                      <a:noFill/>
                    </a:lnL>
                    <a:lnR>
                      <a:noFill/>
                    </a:lnR>
                    <a:lnT>
                      <a:noFill/>
                    </a:lnT>
                    <a:lnB>
                      <a:noFill/>
                    </a:lnB>
                  </a:tcPr>
                </a:tc>
                <a:tc>
                  <a:txBody>
                    <a:bodyPr/>
                    <a:lstStyle/>
                    <a:p>
                      <a:pPr algn="ctr"/>
                      <a:r>
                        <a:rPr lang="en-US" dirty="0">
                          <a:solidFill>
                            <a:schemeClr val="bg1">
                              <a:lumMod val="20000"/>
                              <a:lumOff val="80000"/>
                            </a:schemeClr>
                          </a:solidFill>
                        </a:rPr>
                        <a:t>Yes</a:t>
                      </a:r>
                    </a:p>
                  </a:txBody>
                  <a:tcPr anchor="ctr">
                    <a:lnL>
                      <a:noFill/>
                    </a:lnL>
                    <a:lnR>
                      <a:noFill/>
                    </a:lnR>
                    <a:lnT>
                      <a:noFill/>
                    </a:lnT>
                    <a:lnB>
                      <a:noFill/>
                    </a:lnB>
                  </a:tcPr>
                </a:tc>
              </a:tr>
              <a:tr h="795775">
                <a:tc>
                  <a:txBody>
                    <a:bodyPr/>
                    <a:lstStyle/>
                    <a:p>
                      <a:r>
                        <a:rPr lang="en-US" dirty="0">
                          <a:solidFill>
                            <a:schemeClr val="bg1">
                              <a:lumMod val="20000"/>
                              <a:lumOff val="80000"/>
                            </a:schemeClr>
                          </a:solidFill>
                        </a:rPr>
                        <a:t>Tracked information</a:t>
                      </a:r>
                    </a:p>
                  </a:txBody>
                  <a:tcPr anchor="ctr">
                    <a:lnL>
                      <a:noFill/>
                    </a:lnL>
                    <a:lnR>
                      <a:noFill/>
                    </a:lnR>
                    <a:lnT>
                      <a:noFill/>
                    </a:lnT>
                    <a:lnB>
                      <a:noFill/>
                    </a:lnB>
                  </a:tcPr>
                </a:tc>
                <a:tc>
                  <a:txBody>
                    <a:bodyPr/>
                    <a:lstStyle/>
                    <a:p>
                      <a:pPr algn="ctr"/>
                      <a:endParaRPr lang="en-US">
                        <a:solidFill>
                          <a:schemeClr val="bg1">
                            <a:lumMod val="20000"/>
                            <a:lumOff val="80000"/>
                          </a:schemeClr>
                        </a:solidFill>
                      </a:endParaRPr>
                    </a:p>
                  </a:txBody>
                  <a:tcPr anchor="ctr">
                    <a:lnL>
                      <a:noFill/>
                    </a:lnL>
                    <a:lnR>
                      <a:noFill/>
                    </a:lnR>
                    <a:lnT>
                      <a:noFill/>
                    </a:lnT>
                    <a:lnB>
                      <a:noFill/>
                    </a:lnB>
                  </a:tcPr>
                </a:tc>
                <a:tc>
                  <a:txBody>
                    <a:bodyPr/>
                    <a:lstStyle/>
                    <a:p>
                      <a:pPr algn="ctr"/>
                      <a:endParaRPr lang="en-US">
                        <a:solidFill>
                          <a:schemeClr val="bg1">
                            <a:lumMod val="20000"/>
                            <a:lumOff val="80000"/>
                          </a:schemeClr>
                        </a:solidFill>
                      </a:endParaRPr>
                    </a:p>
                  </a:txBody>
                  <a:tcPr anchor="ctr">
                    <a:lnL>
                      <a:noFill/>
                    </a:lnL>
                    <a:lnR>
                      <a:noFill/>
                    </a:lnR>
                    <a:lnT>
                      <a:noFill/>
                    </a:lnT>
                    <a:lnB>
                      <a:noFill/>
                    </a:lnB>
                  </a:tcPr>
                </a:tc>
              </a:tr>
              <a:tr h="454729">
                <a:tc>
                  <a:txBody>
                    <a:bodyPr/>
                    <a:lstStyle/>
                    <a:p>
                      <a:pPr algn="r"/>
                      <a:r>
                        <a:rPr lang="en-US">
                          <a:solidFill>
                            <a:schemeClr val="bg1">
                              <a:lumMod val="20000"/>
                              <a:lumOff val="80000"/>
                            </a:schemeClr>
                          </a:solidFill>
                        </a:rPr>
                        <a:t>Historical data</a:t>
                      </a:r>
                    </a:p>
                  </a:txBody>
                  <a:tcPr anchor="ctr">
                    <a:lnL>
                      <a:noFill/>
                    </a:lnL>
                    <a:lnR>
                      <a:noFill/>
                    </a:lnR>
                    <a:lnT>
                      <a:noFill/>
                    </a:lnT>
                    <a:lnB>
                      <a:noFill/>
                    </a:lnB>
                  </a:tcPr>
                </a:tc>
                <a:tc>
                  <a:txBody>
                    <a:bodyPr/>
                    <a:lstStyle/>
                    <a:p>
                      <a:pPr algn="ctr"/>
                      <a:r>
                        <a:rPr lang="en-US" dirty="0">
                          <a:solidFill>
                            <a:schemeClr val="bg1">
                              <a:lumMod val="20000"/>
                              <a:lumOff val="80000"/>
                            </a:schemeClr>
                          </a:solidFill>
                        </a:rPr>
                        <a:t>Yes</a:t>
                      </a:r>
                    </a:p>
                  </a:txBody>
                  <a:tcPr anchor="ctr">
                    <a:lnL>
                      <a:noFill/>
                    </a:lnL>
                    <a:lnR>
                      <a:noFill/>
                    </a:lnR>
                    <a:lnT>
                      <a:noFill/>
                    </a:lnT>
                    <a:lnB>
                      <a:noFill/>
                    </a:lnB>
                  </a:tcPr>
                </a:tc>
                <a:tc>
                  <a:txBody>
                    <a:bodyPr/>
                    <a:lstStyle/>
                    <a:p>
                      <a:pPr algn="ctr"/>
                      <a:r>
                        <a:rPr lang="en-US" b="1" dirty="0">
                          <a:solidFill>
                            <a:srgbClr val="FFFF00"/>
                          </a:solidFill>
                        </a:rPr>
                        <a:t>No</a:t>
                      </a:r>
                    </a:p>
                  </a:txBody>
                  <a:tcPr anchor="ctr">
                    <a:lnL>
                      <a:noFill/>
                    </a:lnL>
                    <a:lnR>
                      <a:noFill/>
                    </a:lnR>
                    <a:lnT>
                      <a:noFill/>
                    </a:lnT>
                    <a:lnB>
                      <a:noFill/>
                    </a:lnB>
                  </a:tcPr>
                </a:tc>
              </a:tr>
              <a:tr h="795775">
                <a:tc>
                  <a:txBody>
                    <a:bodyPr/>
                    <a:lstStyle/>
                    <a:p>
                      <a:pPr algn="r"/>
                      <a:r>
                        <a:rPr lang="en-US">
                          <a:solidFill>
                            <a:schemeClr val="bg1">
                              <a:lumMod val="20000"/>
                              <a:lumOff val="80000"/>
                            </a:schemeClr>
                          </a:solidFill>
                        </a:rPr>
                        <a:t>Whether column was changed</a:t>
                      </a:r>
                    </a:p>
                  </a:txBody>
                  <a:tcPr anchor="ctr">
                    <a:lnL>
                      <a:noFill/>
                    </a:lnL>
                    <a:lnR>
                      <a:noFill/>
                    </a:lnR>
                    <a:lnT>
                      <a:noFill/>
                    </a:lnT>
                    <a:lnB>
                      <a:noFill/>
                    </a:lnB>
                  </a:tcPr>
                </a:tc>
                <a:tc>
                  <a:txBody>
                    <a:bodyPr/>
                    <a:lstStyle/>
                    <a:p>
                      <a:pPr algn="ctr"/>
                      <a:r>
                        <a:rPr lang="en-US">
                          <a:solidFill>
                            <a:schemeClr val="bg1">
                              <a:lumMod val="20000"/>
                              <a:lumOff val="80000"/>
                            </a:schemeClr>
                          </a:solidFill>
                        </a:rPr>
                        <a:t>Yes</a:t>
                      </a:r>
                    </a:p>
                  </a:txBody>
                  <a:tcPr anchor="ctr">
                    <a:lnL>
                      <a:noFill/>
                    </a:lnL>
                    <a:lnR>
                      <a:noFill/>
                    </a:lnR>
                    <a:lnT>
                      <a:noFill/>
                    </a:lnT>
                    <a:lnB>
                      <a:noFill/>
                    </a:lnB>
                  </a:tcPr>
                </a:tc>
                <a:tc>
                  <a:txBody>
                    <a:bodyPr/>
                    <a:lstStyle/>
                    <a:p>
                      <a:pPr algn="ctr"/>
                      <a:r>
                        <a:rPr lang="en-US" dirty="0">
                          <a:solidFill>
                            <a:schemeClr val="bg1">
                              <a:lumMod val="20000"/>
                              <a:lumOff val="80000"/>
                            </a:schemeClr>
                          </a:solidFill>
                        </a:rPr>
                        <a:t>Yes</a:t>
                      </a:r>
                    </a:p>
                  </a:txBody>
                  <a:tcPr anchor="ctr">
                    <a:lnL>
                      <a:noFill/>
                    </a:lnL>
                    <a:lnR>
                      <a:noFill/>
                    </a:lnR>
                    <a:lnT>
                      <a:noFill/>
                    </a:lnT>
                    <a:lnB>
                      <a:noFill/>
                    </a:lnB>
                  </a:tcPr>
                </a:tc>
              </a:tr>
              <a:tr h="454729">
                <a:tc>
                  <a:txBody>
                    <a:bodyPr/>
                    <a:lstStyle/>
                    <a:p>
                      <a:pPr algn="r"/>
                      <a:r>
                        <a:rPr lang="en-US" dirty="0">
                          <a:solidFill>
                            <a:schemeClr val="bg1">
                              <a:lumMod val="20000"/>
                              <a:lumOff val="80000"/>
                            </a:schemeClr>
                          </a:solidFill>
                        </a:rPr>
                        <a:t>DML type</a:t>
                      </a:r>
                    </a:p>
                  </a:txBody>
                  <a:tcPr anchor="ctr">
                    <a:lnL>
                      <a:noFill/>
                    </a:lnL>
                    <a:lnR>
                      <a:noFill/>
                    </a:lnR>
                    <a:lnT>
                      <a:noFill/>
                    </a:lnT>
                    <a:lnB>
                      <a:noFill/>
                    </a:lnB>
                  </a:tcPr>
                </a:tc>
                <a:tc>
                  <a:txBody>
                    <a:bodyPr/>
                    <a:lstStyle/>
                    <a:p>
                      <a:pPr algn="ctr"/>
                      <a:r>
                        <a:rPr lang="en-US" dirty="0">
                          <a:solidFill>
                            <a:schemeClr val="bg1">
                              <a:lumMod val="20000"/>
                              <a:lumOff val="80000"/>
                            </a:schemeClr>
                          </a:solidFill>
                        </a:rPr>
                        <a:t>Yes</a:t>
                      </a:r>
                    </a:p>
                  </a:txBody>
                  <a:tcPr anchor="ctr">
                    <a:lnL>
                      <a:noFill/>
                    </a:lnL>
                    <a:lnR>
                      <a:noFill/>
                    </a:lnR>
                    <a:lnT>
                      <a:noFill/>
                    </a:lnT>
                    <a:lnB>
                      <a:noFill/>
                    </a:lnB>
                  </a:tcPr>
                </a:tc>
                <a:tc>
                  <a:txBody>
                    <a:bodyPr/>
                    <a:lstStyle/>
                    <a:p>
                      <a:pPr algn="ctr"/>
                      <a:r>
                        <a:rPr lang="en-US" dirty="0">
                          <a:solidFill>
                            <a:schemeClr val="bg1">
                              <a:lumMod val="20000"/>
                              <a:lumOff val="80000"/>
                            </a:schemeClr>
                          </a:solidFill>
                        </a:rPr>
                        <a:t>Yes</a:t>
                      </a:r>
                    </a:p>
                  </a:txBody>
                  <a:tcPr anchor="ctr">
                    <a:lnL>
                      <a:noFill/>
                    </a:lnL>
                    <a:lnR>
                      <a:noFill/>
                    </a:lnR>
                    <a:lnT>
                      <a:noFill/>
                    </a:lnT>
                    <a:lnB>
                      <a:noFill/>
                    </a:lnB>
                  </a:tcPr>
                </a:tc>
              </a:tr>
            </a:tbl>
          </a:graphicData>
        </a:graphic>
      </p:graphicFrame>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6050" y="304800"/>
            <a:ext cx="6457950" cy="1293028"/>
          </a:xfrm>
        </p:spPr>
        <p:txBody>
          <a:bodyPr/>
          <a:lstStyle/>
          <a:p>
            <a:r>
              <a:rPr lang="en-US" dirty="0" smtClean="0"/>
              <a:t>Cdc workflow</a:t>
            </a:r>
            <a:endParaRPr lang="en-US" dirty="0"/>
          </a:p>
        </p:txBody>
      </p:sp>
      <p:pic>
        <p:nvPicPr>
          <p:cNvPr id="92163" name="Picture 3" descr="C:\Users\david.bland\Desktop\IC156272.gif"/>
          <p:cNvPicPr>
            <a:picLocks noChangeAspect="1" noChangeArrowheads="1"/>
          </p:cNvPicPr>
          <p:nvPr/>
        </p:nvPicPr>
        <p:blipFill>
          <a:blip r:embed="rId3" cstate="print"/>
          <a:srcRect/>
          <a:stretch>
            <a:fillRect/>
          </a:stretch>
        </p:blipFill>
        <p:spPr bwMode="auto">
          <a:xfrm>
            <a:off x="228600" y="228600"/>
            <a:ext cx="3657600" cy="6131859"/>
          </a:xfrm>
          <a:prstGeom prst="rect">
            <a:avLst/>
          </a:prstGeom>
          <a:noFill/>
          <a:effectLst>
            <a:glow rad="228600">
              <a:schemeClr val="accent1">
                <a:satMod val="175000"/>
                <a:alpha val="40000"/>
              </a:schemeClr>
            </a:glow>
            <a:softEdge rad="63500"/>
          </a:effectLst>
        </p:spPr>
      </p:pic>
      <p:sp>
        <p:nvSpPr>
          <p:cNvPr id="5" name="TextBox 4"/>
          <p:cNvSpPr txBox="1"/>
          <p:nvPr/>
        </p:nvSpPr>
        <p:spPr>
          <a:xfrm>
            <a:off x="4267200" y="1524000"/>
            <a:ext cx="4572000" cy="5355312"/>
          </a:xfrm>
          <a:prstGeom prst="rect">
            <a:avLst/>
          </a:prstGeom>
          <a:noFill/>
        </p:spPr>
        <p:txBody>
          <a:bodyPr wrap="square" rtlCol="0">
            <a:spAutoFit/>
          </a:bodyPr>
          <a:lstStyle/>
          <a:p>
            <a:pPr>
              <a:lnSpc>
                <a:spcPct val="200000"/>
              </a:lnSpc>
              <a:buFont typeface="Arial" pitchFamily="34" charset="0"/>
              <a:buChar char="•"/>
            </a:pPr>
            <a:r>
              <a:rPr lang="en-US" dirty="0" smtClean="0"/>
              <a:t>DML statements are executed 	against the tracked tables</a:t>
            </a:r>
          </a:p>
          <a:p>
            <a:pPr>
              <a:lnSpc>
                <a:spcPct val="200000"/>
              </a:lnSpc>
              <a:buFont typeface="Arial" pitchFamily="34" charset="0"/>
              <a:buChar char="•"/>
            </a:pPr>
            <a:r>
              <a:rPr lang="en-US" dirty="0" smtClean="0"/>
              <a:t>Entries made to transaction log</a:t>
            </a:r>
          </a:p>
          <a:p>
            <a:pPr>
              <a:lnSpc>
                <a:spcPct val="200000"/>
              </a:lnSpc>
              <a:buFont typeface="Arial" pitchFamily="34" charset="0"/>
              <a:buChar char="•"/>
            </a:pPr>
            <a:r>
              <a:rPr lang="en-US" dirty="0" smtClean="0"/>
              <a:t>Capture process reads the log</a:t>
            </a:r>
          </a:p>
          <a:p>
            <a:pPr>
              <a:lnSpc>
                <a:spcPct val="200000"/>
              </a:lnSpc>
              <a:buFont typeface="Arial" pitchFamily="34" charset="0"/>
              <a:buChar char="•"/>
            </a:pPr>
            <a:r>
              <a:rPr lang="en-US" dirty="0" smtClean="0"/>
              <a:t>Adds the changes to the Change tables</a:t>
            </a:r>
          </a:p>
          <a:p>
            <a:pPr>
              <a:lnSpc>
                <a:spcPct val="200000"/>
              </a:lnSpc>
              <a:buFont typeface="Arial" pitchFamily="34" charset="0"/>
              <a:buChar char="•"/>
            </a:pPr>
            <a:r>
              <a:rPr lang="en-US" dirty="0" smtClean="0"/>
              <a:t>User uses functions to access the change 	data</a:t>
            </a:r>
          </a:p>
          <a:p>
            <a:pPr>
              <a:lnSpc>
                <a:spcPct val="200000"/>
              </a:lnSpc>
              <a:buFont typeface="Arial" pitchFamily="34" charset="0"/>
              <a:buChar char="•"/>
            </a:pPr>
            <a:r>
              <a:rPr lang="en-US" dirty="0" smtClean="0"/>
              <a:t>Clean up job removes old data from 	Change Tables</a:t>
            </a:r>
          </a:p>
          <a:p>
            <a:pPr>
              <a:buFont typeface="Arial" pitchFamily="34" charset="0"/>
              <a:buChar char="•"/>
            </a:pPr>
            <a:endParaRPr lang="en-US" dirty="0"/>
          </a:p>
        </p:txBody>
      </p:sp>
      <p:sp>
        <p:nvSpPr>
          <p:cNvPr id="6" name="TextBox 5"/>
          <p:cNvSpPr txBox="1"/>
          <p:nvPr/>
        </p:nvSpPr>
        <p:spPr>
          <a:xfrm>
            <a:off x="381000" y="6400800"/>
            <a:ext cx="2971800" cy="276999"/>
          </a:xfrm>
          <a:prstGeom prst="rect">
            <a:avLst/>
          </a:prstGeom>
          <a:noFill/>
        </p:spPr>
        <p:txBody>
          <a:bodyPr wrap="square" rtlCol="0">
            <a:spAutoFit/>
          </a:bodyPr>
          <a:lstStyle/>
          <a:p>
            <a:r>
              <a:rPr lang="en-US" sz="1200" dirty="0" smtClean="0"/>
              <a:t>Images from Microsoft.com</a:t>
            </a:r>
            <a:endParaRPr lang="en-US" sz="1200"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04800"/>
            <a:ext cx="6457950" cy="914401"/>
          </a:xfrm>
        </p:spPr>
        <p:txBody>
          <a:bodyPr>
            <a:normAutofit fontScale="90000"/>
          </a:bodyPr>
          <a:lstStyle/>
          <a:p>
            <a:pPr algn="l"/>
            <a:r>
              <a:rPr lang="en-US" dirty="0" smtClean="0"/>
              <a:t>CDC </a:t>
            </a:r>
            <a:br>
              <a:rPr lang="en-US" dirty="0" smtClean="0"/>
            </a:br>
            <a:r>
              <a:rPr lang="en-US" dirty="0" smtClean="0"/>
              <a:t>Functions</a:t>
            </a:r>
            <a:endParaRPr lang="en-US" dirty="0"/>
          </a:p>
        </p:txBody>
      </p:sp>
      <p:graphicFrame>
        <p:nvGraphicFramePr>
          <p:cNvPr id="4" name="Table 3"/>
          <p:cNvGraphicFramePr>
            <a:graphicFrameLocks noGrp="1"/>
          </p:cNvGraphicFramePr>
          <p:nvPr/>
        </p:nvGraphicFramePr>
        <p:xfrm>
          <a:off x="152400" y="2209800"/>
          <a:ext cx="8991600" cy="3937872"/>
        </p:xfrm>
        <a:graphic>
          <a:graphicData uri="http://schemas.openxmlformats.org/drawingml/2006/table">
            <a:tbl>
              <a:tblPr/>
              <a:tblGrid>
                <a:gridCol w="3962400"/>
                <a:gridCol w="5029200"/>
              </a:tblGrid>
              <a:tr h="584995">
                <a:tc>
                  <a:txBody>
                    <a:bodyPr/>
                    <a:lstStyle/>
                    <a:p>
                      <a:pPr algn="l" fontAlgn="b"/>
                      <a:r>
                        <a:rPr lang="en-US" sz="2200" b="0" i="0" u="none" strike="noStrike" dirty="0" err="1">
                          <a:solidFill>
                            <a:schemeClr val="tx1"/>
                          </a:solidFill>
                          <a:latin typeface="Calibri"/>
                        </a:rPr>
                        <a:t>sys.sp_cdc_add_job</a:t>
                      </a:r>
                      <a:r>
                        <a:rPr lang="en-US" sz="2200" b="0" i="0" u="none" strike="noStrike" dirty="0">
                          <a:solidFill>
                            <a:schemeClr val="tx1"/>
                          </a:solidFill>
                          <a:latin typeface="Calibri"/>
                        </a:rPr>
                        <a:t> </a:t>
                      </a:r>
                    </a:p>
                  </a:txBody>
                  <a:tcPr marL="6112" marR="6112" marT="6112" marB="0" anchor="b">
                    <a:lnL>
                      <a:noFill/>
                    </a:lnL>
                    <a:lnR>
                      <a:noFill/>
                    </a:lnR>
                    <a:lnT>
                      <a:noFill/>
                    </a:lnT>
                    <a:lnB>
                      <a:noFill/>
                    </a:lnB>
                    <a:noFill/>
                  </a:tcPr>
                </a:tc>
                <a:tc>
                  <a:txBody>
                    <a:bodyPr/>
                    <a:lstStyle/>
                    <a:p>
                      <a:pPr algn="ctr"/>
                      <a:endParaRPr lang="en-US" dirty="0"/>
                    </a:p>
                  </a:txBody>
                  <a:tcPr marL="6112" marR="6112" marT="6112" marB="0" anchor="b">
                    <a:lnL>
                      <a:noFill/>
                    </a:lnL>
                    <a:lnR>
                      <a:noFill/>
                    </a:lnR>
                    <a:lnT>
                      <a:noFill/>
                    </a:lnT>
                    <a:lnB>
                      <a:noFill/>
                    </a:lnB>
                    <a:noFill/>
                  </a:tcPr>
                </a:tc>
              </a:tr>
              <a:tr h="584995">
                <a:tc>
                  <a:txBody>
                    <a:bodyPr/>
                    <a:lstStyle/>
                    <a:p>
                      <a:pPr algn="l" fontAlgn="b"/>
                      <a:r>
                        <a:rPr lang="en-US" sz="2200" b="0" i="0" u="none" strike="noStrike" dirty="0" err="1">
                          <a:solidFill>
                            <a:schemeClr val="tx1"/>
                          </a:solidFill>
                          <a:latin typeface="Calibri"/>
                        </a:rPr>
                        <a:t>sys.sp_cdc_change_job</a:t>
                      </a:r>
                      <a:r>
                        <a:rPr lang="en-US" sz="2200" b="0" i="0" u="none" strike="noStrike" dirty="0">
                          <a:solidFill>
                            <a:schemeClr val="tx1"/>
                          </a:solidFill>
                          <a:latin typeface="Calibri"/>
                        </a:rPr>
                        <a:t> </a:t>
                      </a:r>
                    </a:p>
                  </a:txBody>
                  <a:tcPr marL="6112" marR="6112" marT="6112" marB="0" anchor="b">
                    <a:lnL>
                      <a:noFill/>
                    </a:lnL>
                    <a:lnR>
                      <a:noFill/>
                    </a:lnR>
                    <a:lnT>
                      <a:noFill/>
                    </a:lnT>
                    <a:lnB>
                      <a:noFill/>
                    </a:lnB>
                    <a:noFill/>
                  </a:tcPr>
                </a:tc>
                <a:tc>
                  <a:txBody>
                    <a:bodyPr/>
                    <a:lstStyle/>
                    <a:p>
                      <a:endParaRPr lang="en-US"/>
                    </a:p>
                  </a:txBody>
                  <a:tcPr marL="6112" marR="6112" marT="6112" marB="0" anchor="b">
                    <a:lnL>
                      <a:noFill/>
                    </a:lnL>
                    <a:lnR>
                      <a:noFill/>
                    </a:lnR>
                    <a:lnT>
                      <a:noFill/>
                    </a:lnT>
                    <a:lnB>
                      <a:noFill/>
                    </a:lnB>
                    <a:noFill/>
                  </a:tcPr>
                </a:tc>
              </a:tr>
              <a:tr h="584995">
                <a:tc>
                  <a:txBody>
                    <a:bodyPr/>
                    <a:lstStyle/>
                    <a:p>
                      <a:pPr algn="l" fontAlgn="b"/>
                      <a:r>
                        <a:rPr lang="en-US" sz="2200" b="0" i="0" u="none" strike="noStrike" dirty="0" err="1">
                          <a:solidFill>
                            <a:schemeClr val="tx1"/>
                          </a:solidFill>
                          <a:latin typeface="Calibri"/>
                        </a:rPr>
                        <a:t>sys.sp_cdc_disable_db</a:t>
                      </a:r>
                      <a:r>
                        <a:rPr lang="en-US" sz="2200" b="0" i="0" u="none" strike="noStrike" dirty="0">
                          <a:solidFill>
                            <a:schemeClr val="tx1"/>
                          </a:solidFill>
                          <a:latin typeface="Calibri"/>
                        </a:rPr>
                        <a:t> </a:t>
                      </a:r>
                    </a:p>
                  </a:txBody>
                  <a:tcPr marL="6112" marR="6112" marT="6112" marB="0" anchor="b">
                    <a:lnL>
                      <a:noFill/>
                    </a:lnL>
                    <a:lnR>
                      <a:noFill/>
                    </a:lnR>
                    <a:lnT>
                      <a:noFill/>
                    </a:lnT>
                    <a:lnB>
                      <a:noFill/>
                    </a:lnB>
                    <a:noFill/>
                  </a:tcPr>
                </a:tc>
                <a:tc>
                  <a:txBody>
                    <a:bodyPr/>
                    <a:lstStyle/>
                    <a:p>
                      <a:pPr algn="l" fontAlgn="b"/>
                      <a:endParaRPr lang="en-US" sz="2200" b="0" i="0" u="none" strike="noStrike" dirty="0">
                        <a:solidFill>
                          <a:schemeClr val="tx1"/>
                        </a:solidFill>
                        <a:latin typeface="Calibri"/>
                      </a:endParaRPr>
                    </a:p>
                  </a:txBody>
                  <a:tcPr marL="6112" marR="6112" marT="6112" marB="0" anchor="b">
                    <a:lnL>
                      <a:noFill/>
                    </a:lnL>
                    <a:lnR>
                      <a:noFill/>
                    </a:lnR>
                    <a:lnT>
                      <a:noFill/>
                    </a:lnT>
                    <a:lnB>
                      <a:noFill/>
                    </a:lnB>
                    <a:noFill/>
                  </a:tcPr>
                </a:tc>
              </a:tr>
              <a:tr h="584995">
                <a:tc>
                  <a:txBody>
                    <a:bodyPr/>
                    <a:lstStyle/>
                    <a:p>
                      <a:pPr algn="l" fontAlgn="b"/>
                      <a:r>
                        <a:rPr lang="en-US" sz="2200" b="0" i="0" u="none" strike="noStrike" dirty="0" err="1">
                          <a:solidFill>
                            <a:schemeClr val="tx1"/>
                          </a:solidFill>
                          <a:latin typeface="Calibri"/>
                        </a:rPr>
                        <a:t>sys.sp_cdc_disable_table</a:t>
                      </a:r>
                      <a:r>
                        <a:rPr lang="en-US" sz="2200" b="0" i="0" u="none" strike="noStrike" dirty="0">
                          <a:solidFill>
                            <a:schemeClr val="tx1"/>
                          </a:solidFill>
                          <a:latin typeface="Calibri"/>
                        </a:rPr>
                        <a:t> </a:t>
                      </a:r>
                    </a:p>
                  </a:txBody>
                  <a:tcPr marL="6112" marR="6112" marT="6112" marB="0" anchor="b">
                    <a:lnL>
                      <a:noFill/>
                    </a:lnL>
                    <a:lnR>
                      <a:noFill/>
                    </a:lnR>
                    <a:lnT>
                      <a:noFill/>
                    </a:lnT>
                    <a:lnB>
                      <a:noFill/>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200" b="0" i="0" u="none" strike="noStrike" dirty="0" err="1" smtClean="0">
                          <a:solidFill>
                            <a:schemeClr val="tx1"/>
                          </a:solidFill>
                          <a:latin typeface="Calibri"/>
                        </a:rPr>
                        <a:t>sys.sp_cdc_help_change_data_capture</a:t>
                      </a:r>
                      <a:r>
                        <a:rPr lang="en-US" sz="2200" b="0" i="0" u="none" strike="noStrike" dirty="0" smtClean="0">
                          <a:solidFill>
                            <a:schemeClr val="tx1"/>
                          </a:solidFill>
                          <a:latin typeface="Calibri"/>
                        </a:rPr>
                        <a:t> </a:t>
                      </a:r>
                    </a:p>
                  </a:txBody>
                  <a:tcPr marL="6112" marR="6112" marT="6112" marB="0" anchor="b">
                    <a:lnL>
                      <a:noFill/>
                    </a:lnL>
                    <a:lnR>
                      <a:noFill/>
                    </a:lnR>
                    <a:lnT>
                      <a:noFill/>
                    </a:lnT>
                    <a:lnB>
                      <a:noFill/>
                    </a:lnB>
                    <a:noFill/>
                  </a:tcPr>
                </a:tc>
              </a:tr>
              <a:tr h="584995">
                <a:tc>
                  <a:txBody>
                    <a:bodyPr/>
                    <a:lstStyle/>
                    <a:p>
                      <a:pPr algn="l" fontAlgn="b"/>
                      <a:r>
                        <a:rPr lang="en-US" sz="2200" b="0" i="0" u="none" strike="noStrike" dirty="0" err="1">
                          <a:solidFill>
                            <a:schemeClr val="tx1"/>
                          </a:solidFill>
                          <a:latin typeface="Calibri"/>
                        </a:rPr>
                        <a:t>sys.sp_cdc_drop_job</a:t>
                      </a:r>
                      <a:r>
                        <a:rPr lang="en-US" sz="2200" b="0" i="0" u="none" strike="noStrike" dirty="0">
                          <a:solidFill>
                            <a:schemeClr val="tx1"/>
                          </a:solidFill>
                          <a:latin typeface="Calibri"/>
                        </a:rPr>
                        <a:t> </a:t>
                      </a:r>
                    </a:p>
                  </a:txBody>
                  <a:tcPr marL="6112" marR="6112" marT="6112" marB="0" anchor="b">
                    <a:lnL>
                      <a:noFill/>
                    </a:lnL>
                    <a:lnR>
                      <a:noFill/>
                    </a:lnR>
                    <a:lnT>
                      <a:noFill/>
                    </a:lnT>
                    <a:lnB>
                      <a:noFill/>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200" b="0" i="0" u="none" strike="noStrike" dirty="0" err="1" smtClean="0">
                          <a:solidFill>
                            <a:schemeClr val="tx1"/>
                          </a:solidFill>
                          <a:latin typeface="Calibri"/>
                        </a:rPr>
                        <a:t>sys.sp_cdc_help_jobs</a:t>
                      </a:r>
                      <a:r>
                        <a:rPr lang="en-US" sz="2200" b="0" i="0" u="none" strike="noStrike" dirty="0" smtClean="0">
                          <a:solidFill>
                            <a:schemeClr val="tx1"/>
                          </a:solidFill>
                          <a:latin typeface="Calibri"/>
                        </a:rPr>
                        <a:t> </a:t>
                      </a:r>
                    </a:p>
                  </a:txBody>
                  <a:tcPr marL="6112" marR="6112" marT="6112" marB="0" anchor="b">
                    <a:lnL>
                      <a:noFill/>
                    </a:lnL>
                    <a:lnR>
                      <a:noFill/>
                    </a:lnR>
                    <a:lnT>
                      <a:noFill/>
                    </a:lnT>
                    <a:lnB>
                      <a:noFill/>
                    </a:lnB>
                    <a:noFill/>
                  </a:tcPr>
                </a:tc>
              </a:tr>
              <a:tr h="584995">
                <a:tc>
                  <a:txBody>
                    <a:bodyPr/>
                    <a:lstStyle/>
                    <a:p>
                      <a:pPr algn="l" fontAlgn="b"/>
                      <a:r>
                        <a:rPr lang="en-US" sz="2200" b="0" i="0" u="none" strike="noStrike" dirty="0" err="1">
                          <a:solidFill>
                            <a:schemeClr val="tx1"/>
                          </a:solidFill>
                          <a:latin typeface="Calibri"/>
                        </a:rPr>
                        <a:t>sys.sp_cdc_enable_db</a:t>
                      </a:r>
                      <a:r>
                        <a:rPr lang="en-US" sz="2200" b="0" i="0" u="none" strike="noStrike" dirty="0">
                          <a:solidFill>
                            <a:schemeClr val="tx1"/>
                          </a:solidFill>
                          <a:latin typeface="Calibri"/>
                        </a:rPr>
                        <a:t> </a:t>
                      </a:r>
                    </a:p>
                  </a:txBody>
                  <a:tcPr marL="6112" marR="6112" marT="6112" marB="0" anchor="b">
                    <a:lnL>
                      <a:noFill/>
                    </a:lnL>
                    <a:lnR>
                      <a:noFill/>
                    </a:lnR>
                    <a:lnT>
                      <a:noFill/>
                    </a:lnT>
                    <a:lnB>
                      <a:noFill/>
                    </a:lnB>
                    <a:noFill/>
                  </a:tcPr>
                </a:tc>
                <a:tc>
                  <a:txBody>
                    <a:bodyPr/>
                    <a:lstStyle/>
                    <a:p>
                      <a:pPr algn="l" fontAlgn="b"/>
                      <a:r>
                        <a:rPr lang="en-US" sz="2200" b="0" i="0" u="none" strike="noStrike" dirty="0" err="1">
                          <a:solidFill>
                            <a:schemeClr val="tx1"/>
                          </a:solidFill>
                          <a:latin typeface="Calibri"/>
                        </a:rPr>
                        <a:t>sys.sp_cdc_start_job</a:t>
                      </a:r>
                      <a:r>
                        <a:rPr lang="en-US" sz="2200" b="0" i="0" u="none" strike="noStrike" dirty="0">
                          <a:solidFill>
                            <a:schemeClr val="tx1"/>
                          </a:solidFill>
                          <a:latin typeface="Calibri"/>
                        </a:rPr>
                        <a:t> </a:t>
                      </a:r>
                    </a:p>
                  </a:txBody>
                  <a:tcPr marL="6112" marR="6112" marT="6112" marB="0" anchor="b">
                    <a:lnL>
                      <a:noFill/>
                    </a:lnL>
                    <a:lnR>
                      <a:noFill/>
                    </a:lnR>
                    <a:lnT>
                      <a:noFill/>
                    </a:lnT>
                    <a:lnB>
                      <a:noFill/>
                    </a:lnB>
                    <a:noFill/>
                  </a:tcPr>
                </a:tc>
              </a:tr>
              <a:tr h="427902">
                <a:tc>
                  <a:txBody>
                    <a:bodyPr/>
                    <a:lstStyle/>
                    <a:p>
                      <a:pPr algn="l" fontAlgn="b"/>
                      <a:r>
                        <a:rPr lang="en-US" sz="2200" b="0" i="0" u="none" strike="noStrike" dirty="0" err="1">
                          <a:solidFill>
                            <a:schemeClr val="tx1"/>
                          </a:solidFill>
                          <a:latin typeface="Calibri"/>
                        </a:rPr>
                        <a:t>sys.sp_cdc_enable_table</a:t>
                      </a:r>
                      <a:r>
                        <a:rPr lang="en-US" sz="2200" b="0" i="0" u="none" strike="noStrike" dirty="0">
                          <a:solidFill>
                            <a:schemeClr val="tx1"/>
                          </a:solidFill>
                          <a:latin typeface="Calibri"/>
                        </a:rPr>
                        <a:t> </a:t>
                      </a:r>
                    </a:p>
                  </a:txBody>
                  <a:tcPr marL="6112" marR="6112" marT="6112" marB="0" anchor="b">
                    <a:lnL>
                      <a:noFill/>
                    </a:lnL>
                    <a:lnR>
                      <a:noFill/>
                    </a:lnR>
                    <a:lnT>
                      <a:noFill/>
                    </a:lnT>
                    <a:lnB>
                      <a:noFill/>
                    </a:lnB>
                    <a:no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200" b="0" i="0" u="none" strike="noStrike" kern="1200" dirty="0" err="1" smtClean="0">
                          <a:solidFill>
                            <a:schemeClr val="tx1"/>
                          </a:solidFill>
                          <a:latin typeface="Calibri"/>
                          <a:ea typeface="+mn-ea"/>
                          <a:cs typeface="+mn-cs"/>
                        </a:rPr>
                        <a:t>sys.sp_cdc_stop_job</a:t>
                      </a:r>
                      <a:r>
                        <a:rPr lang="en-US" sz="2200" b="0" i="0" u="none" strike="noStrike" kern="1200" dirty="0" smtClean="0">
                          <a:solidFill>
                            <a:schemeClr val="tx1"/>
                          </a:solidFill>
                          <a:latin typeface="Calibri"/>
                          <a:ea typeface="+mn-ea"/>
                          <a:cs typeface="+mn-cs"/>
                        </a:rPr>
                        <a:t> </a:t>
                      </a:r>
                    </a:p>
                  </a:txBody>
                  <a:tcPr marL="6112" marR="6112" marT="6112" marB="0" anchor="b">
                    <a:lnL>
                      <a:noFill/>
                    </a:lnL>
                    <a:lnR>
                      <a:noFill/>
                    </a:lnR>
                    <a:lnT>
                      <a:noFill/>
                    </a:lnT>
                    <a:lnB>
                      <a:noFill/>
                    </a:lnB>
                    <a:noFill/>
                  </a:tcPr>
                </a:tc>
              </a:tr>
            </a:tbl>
          </a:graphicData>
        </a:graphic>
      </p:graphicFrame>
      <p:pic>
        <p:nvPicPr>
          <p:cNvPr id="16388" name="Picture 4" descr="http://www.eduonix.com/wp-content/uploads/2014/04/resolving-functions.jpg"/>
          <p:cNvPicPr>
            <a:picLocks noChangeAspect="1" noChangeArrowheads="1"/>
          </p:cNvPicPr>
          <p:nvPr/>
        </p:nvPicPr>
        <p:blipFill>
          <a:blip r:embed="rId3" cstate="print"/>
          <a:srcRect/>
          <a:stretch>
            <a:fillRect/>
          </a:stretch>
        </p:blipFill>
        <p:spPr bwMode="auto">
          <a:xfrm>
            <a:off x="304800" y="113415"/>
            <a:ext cx="1714500" cy="1714500"/>
          </a:xfrm>
          <a:prstGeom prst="rect">
            <a:avLst/>
          </a:prstGeom>
          <a:noFill/>
          <a:effectLst>
            <a:glow rad="228600">
              <a:schemeClr val="accent1">
                <a:satMod val="175000"/>
                <a:alpha val="40000"/>
              </a:schemeClr>
            </a:glow>
            <a:softEdge rad="63500"/>
          </a:effectLst>
          <a:scene3d>
            <a:camera prst="isometricOffAxis1Right"/>
            <a:lightRig rig="threePt" dir="t"/>
          </a:scene3d>
        </p:spPr>
      </p:pic>
      <p:pic>
        <p:nvPicPr>
          <p:cNvPr id="1026" name="Picture 2"/>
          <p:cNvPicPr>
            <a:picLocks noChangeAspect="1" noChangeArrowheads="1"/>
          </p:cNvPicPr>
          <p:nvPr/>
        </p:nvPicPr>
        <p:blipFill>
          <a:blip r:embed="rId4" cstate="print"/>
          <a:srcRect/>
          <a:stretch>
            <a:fillRect/>
          </a:stretch>
        </p:blipFill>
        <p:spPr bwMode="auto">
          <a:xfrm>
            <a:off x="6096000" y="381000"/>
            <a:ext cx="2314575" cy="3429000"/>
          </a:xfrm>
          <a:prstGeom prst="rect">
            <a:avLst/>
          </a:prstGeom>
          <a:noFill/>
          <a:ln w="9525">
            <a:noFill/>
            <a:miter lim="800000"/>
            <a:headEnd/>
            <a:tailEnd/>
          </a:ln>
          <a:effectLst>
            <a:glow rad="228600">
              <a:schemeClr val="accent1">
                <a:satMod val="175000"/>
                <a:alpha val="40000"/>
              </a:schemeClr>
            </a:glow>
            <a:softEdge rad="31750"/>
          </a:effectLst>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01017531">
  <a:themeElements>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fontScheme name="Blue Strand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Strands Design Templat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Blue Strands Design Templat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rands Design Templat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Blue Strands Design Templat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Blue Strands Design Templat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Blue Strands Design Templat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Blue Strands Design Templat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Blue Strands Design Templat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MS_PPTFinance.potx" id="{58DEBC31-FF5E-46B8-A828-EE718FD18974}" vid="{1A0220CE-00B2-43FD-ADDC-6955A06BE09E}"/>
    </a:ext>
  </a:extLst>
</a:theme>
</file>

<file path=ppt/theme/theme3.xml><?xml version="1.0" encoding="utf-8"?>
<a:theme xmlns:a="http://schemas.openxmlformats.org/drawingml/2006/main" name="1_Custom Design">
  <a:themeElements>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fontScheme name="1_Custom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MS_PPTFinance.potx" id="{58DEBC31-FF5E-46B8-A828-EE718FD18974}" vid="{CF090184-C52E-4F26-94D0-37E49559DE7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SQL Server 2012Changetracking</Template>
  <TotalTime>4838</TotalTime>
  <Words>1016</Words>
  <Application>Microsoft Office PowerPoint</Application>
  <PresentationFormat>On-screen Show (4:3)</PresentationFormat>
  <Paragraphs>267</Paragraphs>
  <Slides>24</Slides>
  <Notes>24</Notes>
  <HiddenSlides>0</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Vapor Trail</vt:lpstr>
      <vt:lpstr>01017531</vt:lpstr>
      <vt:lpstr>1_Custom Design</vt:lpstr>
      <vt:lpstr>SQL SERVER 2014</vt:lpstr>
      <vt:lpstr>About me</vt:lpstr>
      <vt:lpstr>Slide 3</vt:lpstr>
      <vt:lpstr>Agenda</vt:lpstr>
      <vt:lpstr>What is Change data capture</vt:lpstr>
      <vt:lpstr>Cdc Requirements</vt:lpstr>
      <vt:lpstr>Differences between CDC and Change Tracking</vt:lpstr>
      <vt:lpstr>Cdc workflow</vt:lpstr>
      <vt:lpstr>CDC  Functions</vt:lpstr>
      <vt:lpstr>Enable\Disable CDC</vt:lpstr>
      <vt:lpstr>Enable CDC for a table</vt:lpstr>
      <vt:lpstr>First cdc table</vt:lpstr>
      <vt:lpstr>Getting changes….</vt:lpstr>
      <vt:lpstr>Getting Changes….</vt:lpstr>
      <vt:lpstr>DDL History</vt:lpstr>
      <vt:lpstr>Capture Job Parameters</vt:lpstr>
      <vt:lpstr>Database recovery model</vt:lpstr>
      <vt:lpstr>Back up and restore</vt:lpstr>
      <vt:lpstr>Reasons to use CDC</vt:lpstr>
      <vt:lpstr>Slide 20</vt:lpstr>
      <vt:lpstr>Cdc best practices</vt:lpstr>
      <vt:lpstr>Cdc best practices</vt:lpstr>
      <vt:lpstr>What’s next</vt:lpstr>
      <vt:lpstr>Slide 24</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SQL SERVER 2012</dc:title>
  <dc:creator>Bland, David</dc:creator>
  <cp:lastModifiedBy>david.bland</cp:lastModifiedBy>
  <cp:revision>368</cp:revision>
  <cp:lastPrinted>1601-01-01T00:00:00Z</cp:lastPrinted>
  <dcterms:created xsi:type="dcterms:W3CDTF">1601-01-01T00:00:00Z</dcterms:created>
  <dcterms:modified xsi:type="dcterms:W3CDTF">2014-08-07T03:16:06Z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TC010721321033</vt:lpwstr>
  </property>
</Properties>
</file>