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Lst>
  <p:notesMasterIdLst>
    <p:notesMasterId r:id="rId25"/>
  </p:notesMasterIdLst>
  <p:sldIdLst>
    <p:sldId id="256" r:id="rId5"/>
    <p:sldId id="285" r:id="rId6"/>
    <p:sldId id="282" r:id="rId7"/>
    <p:sldId id="283" r:id="rId8"/>
    <p:sldId id="257" r:id="rId9"/>
    <p:sldId id="259" r:id="rId10"/>
    <p:sldId id="265" r:id="rId11"/>
    <p:sldId id="263" r:id="rId12"/>
    <p:sldId id="268" r:id="rId13"/>
    <p:sldId id="266" r:id="rId14"/>
    <p:sldId id="273" r:id="rId15"/>
    <p:sldId id="269" r:id="rId16"/>
    <p:sldId id="267" r:id="rId17"/>
    <p:sldId id="280" r:id="rId18"/>
    <p:sldId id="271" r:id="rId19"/>
    <p:sldId id="272" r:id="rId20"/>
    <p:sldId id="28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6" autoAdjust="0"/>
    <p:restoredTop sz="96705" autoAdjust="0"/>
  </p:normalViewPr>
  <p:slideViewPr>
    <p:cSldViewPr>
      <p:cViewPr>
        <p:scale>
          <a:sx n="62" d="100"/>
          <a:sy n="62" d="100"/>
        </p:scale>
        <p:origin x="-2250"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55D07-174E-4C6D-B6AE-CCEA0B1D3C8D}" type="datetimeFigureOut">
              <a:rPr lang="en-US" smtClean="0"/>
              <a:pPr/>
              <a:t>9/12/2017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62B40-FABA-42F9-AFB6-B63D16ECB6F9}" type="slidenum">
              <a:rPr lang="en-US" smtClean="0"/>
              <a:pPr/>
              <a:t>‹#›</a:t>
            </a:fld>
            <a:endParaRPr lang="en-US"/>
          </a:p>
        </p:txBody>
      </p:sp>
    </p:spTree>
    <p:extLst>
      <p:ext uri="{BB962C8B-B14F-4D97-AF65-F5344CB8AC3E}">
        <p14:creationId xmlns:p14="http://schemas.microsoft.com/office/powerpoint/2010/main" val="241046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5CDA96-2603-437F-B2A5-FC04821E9C5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a:spLocks noGrp="1" noChangeArrowheads="1"/>
          </p:cNvSpPr>
          <p:nvPr>
            <p:ph type="sldNum" sz="quarter" idx="5"/>
          </p:nvPr>
        </p:nvSpPr>
        <p:spPr/>
        <p:txBody>
          <a:bodyPr/>
          <a:lstStyle/>
          <a:p>
            <a:pPr>
              <a:defRPr/>
            </a:pPr>
            <a:fld id="{153118CA-D3C8-40C0-8794-C73260024253}" type="slidenum">
              <a:rPr lang="en-US" smtClean="0"/>
              <a:pPr>
                <a:defRPr/>
              </a:pPr>
              <a:t>7</a:t>
            </a:fld>
            <a:endParaRPr lang="en-US" dirty="0" smtClean="0"/>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xfrm>
            <a:off x="307492" y="2148591"/>
            <a:ext cx="6149837" cy="6731521"/>
          </a:xfrm>
          <a:noFill/>
          <a:ln/>
        </p:spPr>
        <p:txBody>
          <a:bodyPr/>
          <a:lstStyle/>
          <a:p>
            <a:pPr eaLnBrk="1" hangingPunct="1"/>
            <a:endParaRPr lang="en-US" dirty="0" smtClean="0"/>
          </a:p>
        </p:txBody>
      </p:sp>
      <p:sp>
        <p:nvSpPr>
          <p:cNvPr id="10" name="Date Placeholder 4"/>
          <p:cNvSpPr>
            <a:spLocks noGrp="1"/>
          </p:cNvSpPr>
          <p:nvPr>
            <p:ph type="dt" idx="1"/>
          </p:nvPr>
        </p:nvSpPr>
        <p:spPr>
          <a:xfrm>
            <a:off x="1" y="0"/>
            <a:ext cx="2972421" cy="218607"/>
          </a:xfrm>
        </p:spPr>
        <p:txBody>
          <a:bodyPr/>
          <a:lstStyle/>
          <a:p>
            <a:pPr>
              <a:defRPr/>
            </a:pPr>
            <a:r>
              <a:rPr lang="en-US" dirty="0" smtClean="0"/>
              <a:t>Course 10778A</a:t>
            </a:r>
            <a:endParaRPr lang="en-US" dirty="0"/>
          </a:p>
        </p:txBody>
      </p:sp>
      <p:sp>
        <p:nvSpPr>
          <p:cNvPr id="7" name="Header Placeholder 3"/>
          <p:cNvSpPr>
            <a:spLocks noGrp="1"/>
          </p:cNvSpPr>
          <p:nvPr>
            <p:ph type="hdr" sz="quarter"/>
          </p:nvPr>
        </p:nvSpPr>
        <p:spPr>
          <a:xfrm>
            <a:off x="1" y="234222"/>
            <a:ext cx="2972421" cy="341964"/>
          </a:xfrm>
        </p:spPr>
        <p:txBody>
          <a:bodyPr/>
          <a:lstStyle/>
          <a:p>
            <a:pPr>
              <a:defRPr/>
            </a:pPr>
            <a:r>
              <a:rPr lang="en-GB" dirty="0" smtClean="0"/>
              <a:t>Module 1: Introduction to Business Intelligence and Data Modeling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65772192-5666-4E95-A6A9-5CC332B03E4E}" type="datetimeFigureOut">
              <a:rPr lang="en-US" smtClean="0"/>
              <a:pPr/>
              <a:t>9/12/2017</a:t>
            </a:fld>
            <a:endParaRPr lang="en-US"/>
          </a:p>
        </p:txBody>
      </p:sp>
      <p:sp>
        <p:nvSpPr>
          <p:cNvPr id="16" name="Slide Number Placeholder 15"/>
          <p:cNvSpPr>
            <a:spLocks noGrp="1"/>
          </p:cNvSpPr>
          <p:nvPr>
            <p:ph type="sldNum" sz="quarter" idx="11"/>
          </p:nvPr>
        </p:nvSpPr>
        <p:spPr/>
        <p:txBody>
          <a:bodyPr/>
          <a:lstStyle/>
          <a:p>
            <a:fld id="{8BF92833-8AE9-4F52-95AE-4D77D09C72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72192-5666-4E95-A6A9-5CC332B03E4E}"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92833-8AE9-4F52-95AE-4D77D09C72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772192-5666-4E95-A6A9-5CC332B03E4E}"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92833-8AE9-4F52-95AE-4D77D09C72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65772192-5666-4E95-A6A9-5CC332B03E4E}" type="datetimeFigureOut">
              <a:rPr lang="en-US" smtClean="0"/>
              <a:pPr/>
              <a:t>9/12/2017</a:t>
            </a:fld>
            <a:endParaRPr lang="en-US"/>
          </a:p>
        </p:txBody>
      </p:sp>
      <p:sp>
        <p:nvSpPr>
          <p:cNvPr id="15" name="Slide Number Placeholder 14"/>
          <p:cNvSpPr>
            <a:spLocks noGrp="1"/>
          </p:cNvSpPr>
          <p:nvPr>
            <p:ph type="sldNum" sz="quarter" idx="11"/>
          </p:nvPr>
        </p:nvSpPr>
        <p:spPr/>
        <p:txBody>
          <a:bodyPr/>
          <a:lstStyle/>
          <a:p>
            <a:fld id="{8BF92833-8AE9-4F52-95AE-4D77D09C72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65772192-5666-4E95-A6A9-5CC332B03E4E}" type="datetimeFigureOut">
              <a:rPr lang="en-US" smtClean="0"/>
              <a:pPr/>
              <a:t>9/12/2017</a:t>
            </a:fld>
            <a:endParaRPr lang="en-US"/>
          </a:p>
        </p:txBody>
      </p:sp>
      <p:sp>
        <p:nvSpPr>
          <p:cNvPr id="13" name="Slide Number Placeholder 12"/>
          <p:cNvSpPr>
            <a:spLocks noGrp="1"/>
          </p:cNvSpPr>
          <p:nvPr>
            <p:ph type="sldNum" sz="quarter" idx="11"/>
          </p:nvPr>
        </p:nvSpPr>
        <p:spPr/>
        <p:txBody>
          <a:bodyPr/>
          <a:lstStyle/>
          <a:p>
            <a:fld id="{8BF92833-8AE9-4F52-95AE-4D77D09C72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5772192-5666-4E95-A6A9-5CC332B03E4E}" type="datetimeFigureOut">
              <a:rPr lang="en-US" smtClean="0"/>
              <a:pPr/>
              <a:t>9/12/2017</a:t>
            </a:fld>
            <a:endParaRPr lang="en-US"/>
          </a:p>
        </p:txBody>
      </p:sp>
      <p:sp>
        <p:nvSpPr>
          <p:cNvPr id="9" name="Slide Number Placeholder 8"/>
          <p:cNvSpPr>
            <a:spLocks noGrp="1"/>
          </p:cNvSpPr>
          <p:nvPr>
            <p:ph type="sldNum" sz="quarter" idx="11"/>
          </p:nvPr>
        </p:nvSpPr>
        <p:spPr/>
        <p:txBody>
          <a:bodyPr/>
          <a:lstStyle/>
          <a:p>
            <a:fld id="{8BF92833-8AE9-4F52-95AE-4D77D09C72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65772192-5666-4E95-A6A9-5CC332B03E4E}" type="datetimeFigureOut">
              <a:rPr lang="en-US" smtClean="0"/>
              <a:pPr/>
              <a:t>9/12/2017</a:t>
            </a:fld>
            <a:endParaRPr lang="en-US"/>
          </a:p>
        </p:txBody>
      </p:sp>
      <p:sp>
        <p:nvSpPr>
          <p:cNvPr id="15" name="Slide Number Placeholder 14"/>
          <p:cNvSpPr>
            <a:spLocks noGrp="1"/>
          </p:cNvSpPr>
          <p:nvPr>
            <p:ph type="sldNum" sz="quarter" idx="11"/>
          </p:nvPr>
        </p:nvSpPr>
        <p:spPr/>
        <p:txBody>
          <a:bodyPr/>
          <a:lstStyle/>
          <a:p>
            <a:fld id="{8BF92833-8AE9-4F52-95AE-4D77D09C72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65772192-5666-4E95-A6A9-5CC332B03E4E}" type="datetimeFigureOut">
              <a:rPr lang="en-US" smtClean="0"/>
              <a:pPr/>
              <a:t>9/12/2017</a:t>
            </a:fld>
            <a:endParaRPr lang="en-US"/>
          </a:p>
        </p:txBody>
      </p:sp>
      <p:sp>
        <p:nvSpPr>
          <p:cNvPr id="8" name="Slide Number Placeholder 7"/>
          <p:cNvSpPr>
            <a:spLocks noGrp="1"/>
          </p:cNvSpPr>
          <p:nvPr>
            <p:ph type="sldNum" sz="quarter" idx="11"/>
          </p:nvPr>
        </p:nvSpPr>
        <p:spPr/>
        <p:txBody>
          <a:bodyPr/>
          <a:lstStyle/>
          <a:p>
            <a:fld id="{8BF92833-8AE9-4F52-95AE-4D77D09C72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5772192-5666-4E95-A6A9-5CC332B03E4E}" type="datetimeFigureOut">
              <a:rPr lang="en-US" smtClean="0"/>
              <a:pPr/>
              <a:t>9/12/2017</a:t>
            </a:fld>
            <a:endParaRPr lang="en-US"/>
          </a:p>
        </p:txBody>
      </p:sp>
      <p:sp>
        <p:nvSpPr>
          <p:cNvPr id="6" name="Slide Number Placeholder 5"/>
          <p:cNvSpPr>
            <a:spLocks noGrp="1"/>
          </p:cNvSpPr>
          <p:nvPr>
            <p:ph type="sldNum" sz="quarter" idx="11"/>
          </p:nvPr>
        </p:nvSpPr>
        <p:spPr/>
        <p:txBody>
          <a:bodyPr/>
          <a:lstStyle/>
          <a:p>
            <a:fld id="{8BF92833-8AE9-4F52-95AE-4D77D09C722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5772192-5666-4E95-A6A9-5CC332B03E4E}" type="datetimeFigureOut">
              <a:rPr lang="en-US" smtClean="0"/>
              <a:pPr/>
              <a:t>9/12/2017</a:t>
            </a:fld>
            <a:endParaRPr lang="en-US"/>
          </a:p>
        </p:txBody>
      </p:sp>
      <p:sp>
        <p:nvSpPr>
          <p:cNvPr id="16" name="Slide Number Placeholder 15"/>
          <p:cNvSpPr>
            <a:spLocks noGrp="1"/>
          </p:cNvSpPr>
          <p:nvPr>
            <p:ph type="sldNum" sz="quarter" idx="11"/>
          </p:nvPr>
        </p:nvSpPr>
        <p:spPr/>
        <p:txBody>
          <a:bodyPr/>
          <a:lstStyle/>
          <a:p>
            <a:fld id="{8BF92833-8AE9-4F52-95AE-4D77D09C72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65772192-5666-4E95-A6A9-5CC332B03E4E}" type="datetimeFigureOut">
              <a:rPr lang="en-US" smtClean="0"/>
              <a:pPr/>
              <a:t>9/12/2017</a:t>
            </a:fld>
            <a:endParaRPr lang="en-US"/>
          </a:p>
        </p:txBody>
      </p:sp>
      <p:sp>
        <p:nvSpPr>
          <p:cNvPr id="14" name="Slide Number Placeholder 13"/>
          <p:cNvSpPr>
            <a:spLocks noGrp="1"/>
          </p:cNvSpPr>
          <p:nvPr>
            <p:ph type="sldNum" sz="quarter" idx="11"/>
          </p:nvPr>
        </p:nvSpPr>
        <p:spPr/>
        <p:txBody>
          <a:bodyPr/>
          <a:lstStyle/>
          <a:p>
            <a:fld id="{8BF92833-8AE9-4F52-95AE-4D77D09C72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5772192-5666-4E95-A6A9-5CC332B03E4E}" type="datetimeFigureOut">
              <a:rPr lang="en-US" smtClean="0"/>
              <a:pPr/>
              <a:t>9/12/2017</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BF92833-8AE9-4F52-95AE-4D77D09C72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229600" cy="1828800"/>
          </a:xfrm>
        </p:spPr>
        <p:txBody>
          <a:bodyPr>
            <a:normAutofit/>
          </a:bodyPr>
          <a:lstStyle/>
          <a:p>
            <a:r>
              <a:rPr lang="en-US" sz="4100" cap="none" dirty="0" smtClean="0">
                <a:effectLst>
                  <a:outerShdw blurRad="114300" dist="101600" dir="2700000" algn="tl" rotWithShape="0">
                    <a:srgbClr val="000000">
                      <a:alpha val="40000"/>
                    </a:srgbClr>
                  </a:outerShdw>
                </a:effectLst>
              </a:rPr>
              <a:t>SQL Server Analysis Services Fundamentals</a:t>
            </a:r>
            <a:endParaRPr lang="en-US" sz="4100" cap="none" dirty="0">
              <a:effectLst>
                <a:outerShdw blurRad="114300" dist="101600" dir="2700000" algn="tl" rotWithShape="0">
                  <a:srgbClr val="000000">
                    <a:alpha val="40000"/>
                  </a:srgbClr>
                </a:outerShdw>
              </a:effectLst>
            </a:endParaRPr>
          </a:p>
        </p:txBody>
      </p:sp>
      <p:sp>
        <p:nvSpPr>
          <p:cNvPr id="3" name="Subtitle 2"/>
          <p:cNvSpPr>
            <a:spLocks noGrp="1"/>
          </p:cNvSpPr>
          <p:nvPr>
            <p:ph type="subTitle" idx="1"/>
          </p:nvPr>
        </p:nvSpPr>
        <p:spPr>
          <a:xfrm>
            <a:off x="2405062" y="3048000"/>
            <a:ext cx="6400800" cy="1371600"/>
          </a:xfrm>
        </p:spPr>
        <p:txBody>
          <a:bodyPr>
            <a:normAutofit/>
          </a:bodyPr>
          <a:lstStyle/>
          <a:p>
            <a:r>
              <a:rPr lang="en-US" sz="28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Dave Bland</a:t>
            </a:r>
          </a:p>
          <a:p>
            <a:r>
              <a:rPr lang="en-US" sz="28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daveb8782@gmail.com</a:t>
            </a:r>
            <a:endParaRPr lang="en-US" sz="28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68" y="801624"/>
            <a:ext cx="14401800" cy="1143000"/>
          </a:xfrm>
        </p:spPr>
        <p:txBody>
          <a:bodyPr>
            <a:normAutofit fontScale="90000"/>
          </a:bodyPr>
          <a:lstStyle/>
          <a:p>
            <a:pPr algn="l"/>
            <a:r>
              <a:rPr lang="en-US" sz="5400" dirty="0">
                <a:solidFill>
                  <a:srgbClr val="00B0F0"/>
                </a:solidFill>
              </a:rPr>
              <a:t>Analysis</a:t>
            </a:r>
            <a:r>
              <a:rPr lang="en-US" dirty="0" smtClean="0"/>
              <a:t> </a:t>
            </a:r>
            <a:r>
              <a:rPr lang="en-US" sz="5400" dirty="0">
                <a:solidFill>
                  <a:srgbClr val="00B0F0"/>
                </a:solidFill>
              </a:rPr>
              <a:t>Services</a:t>
            </a:r>
            <a:r>
              <a:rPr lang="en-US" dirty="0" smtClean="0"/>
              <a:t/>
            </a:r>
            <a:br>
              <a:rPr lang="en-US" dirty="0" smtClean="0"/>
            </a:br>
            <a:r>
              <a:rPr lang="en-US" dirty="0" smtClean="0"/>
              <a:t> </a:t>
            </a:r>
            <a:r>
              <a:rPr lang="en-US" sz="5400" dirty="0">
                <a:solidFill>
                  <a:srgbClr val="00B0F0"/>
                </a:solidFill>
              </a:rPr>
              <a:t>Terminology</a:t>
            </a:r>
          </a:p>
        </p:txBody>
      </p:sp>
      <p:sp>
        <p:nvSpPr>
          <p:cNvPr id="3" name="TextBox 2"/>
          <p:cNvSpPr txBox="1"/>
          <p:nvPr/>
        </p:nvSpPr>
        <p:spPr>
          <a:xfrm>
            <a:off x="304800" y="1981200"/>
            <a:ext cx="7315200" cy="3046988"/>
          </a:xfrm>
          <a:prstGeom prst="rect">
            <a:avLst/>
          </a:prstGeom>
          <a:noFill/>
        </p:spPr>
        <p:txBody>
          <a:bodyPr wrap="square" rtlCol="0">
            <a:spAutoFit/>
          </a:bodyPr>
          <a:lstStyle/>
          <a:p>
            <a:pPr>
              <a:lnSpc>
                <a:spcPct val="200000"/>
              </a:lnSpc>
              <a:buFont typeface="Arial" pitchFamily="34" charset="0"/>
              <a:buChar char="•"/>
            </a:pPr>
            <a:r>
              <a:rPr lang="en-US" sz="2400" dirty="0" smtClean="0"/>
              <a:t>Measure</a:t>
            </a:r>
          </a:p>
          <a:p>
            <a:pPr>
              <a:lnSpc>
                <a:spcPct val="200000"/>
              </a:lnSpc>
              <a:buFont typeface="Arial" pitchFamily="34" charset="0"/>
              <a:buChar char="•"/>
            </a:pPr>
            <a:r>
              <a:rPr lang="en-US" sz="2400" dirty="0" smtClean="0"/>
              <a:t>Dimension</a:t>
            </a:r>
          </a:p>
          <a:p>
            <a:pPr>
              <a:lnSpc>
                <a:spcPct val="200000"/>
              </a:lnSpc>
              <a:buFont typeface="Arial" pitchFamily="34" charset="0"/>
              <a:buChar char="•"/>
            </a:pPr>
            <a:r>
              <a:rPr lang="en-US" sz="2400" dirty="0" smtClean="0"/>
              <a:t>Attributes</a:t>
            </a:r>
          </a:p>
          <a:p>
            <a:pPr>
              <a:lnSpc>
                <a:spcPct val="200000"/>
              </a:lnSpc>
              <a:buFont typeface="Arial" pitchFamily="34" charset="0"/>
              <a:buChar char="•"/>
            </a:pPr>
            <a:r>
              <a:rPr lang="en-US" sz="2400" dirty="0" smtClean="0"/>
              <a:t>Members</a:t>
            </a:r>
          </a:p>
        </p:txBody>
      </p:sp>
      <p:pic>
        <p:nvPicPr>
          <p:cNvPr id="2050" name="Picture 2"/>
          <p:cNvPicPr>
            <a:picLocks noChangeAspect="1" noChangeArrowheads="1"/>
          </p:cNvPicPr>
          <p:nvPr/>
        </p:nvPicPr>
        <p:blipFill>
          <a:blip r:embed="rId2" cstate="print"/>
          <a:srcRect/>
          <a:stretch>
            <a:fillRect/>
          </a:stretch>
        </p:blipFill>
        <p:spPr bwMode="auto">
          <a:xfrm>
            <a:off x="2819400" y="2819400"/>
            <a:ext cx="5410200" cy="3392838"/>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486400"/>
            <a:ext cx="7543800" cy="914400"/>
          </a:xfrm>
        </p:spPr>
        <p:txBody>
          <a:bodyPr/>
          <a:lstStyle/>
          <a:p>
            <a:r>
              <a:rPr lang="en-US" dirty="0">
                <a:solidFill>
                  <a:srgbClr val="00B0F0"/>
                </a:solidFill>
              </a:rPr>
              <a:t>Time</a:t>
            </a:r>
            <a:r>
              <a:rPr lang="en-US" dirty="0" smtClean="0"/>
              <a:t> </a:t>
            </a:r>
            <a:r>
              <a:rPr lang="en-US" dirty="0">
                <a:solidFill>
                  <a:srgbClr val="00B0F0"/>
                </a:solidFill>
              </a:rPr>
              <a:t>Dimension</a:t>
            </a:r>
          </a:p>
        </p:txBody>
      </p:sp>
      <p:pic>
        <p:nvPicPr>
          <p:cNvPr id="1026" name="Picture 2"/>
          <p:cNvPicPr>
            <a:picLocks noChangeAspect="1" noChangeArrowheads="1"/>
          </p:cNvPicPr>
          <p:nvPr/>
        </p:nvPicPr>
        <p:blipFill>
          <a:blip r:embed="rId2" cstate="print"/>
          <a:srcRect/>
          <a:stretch>
            <a:fillRect/>
          </a:stretch>
        </p:blipFill>
        <p:spPr bwMode="auto">
          <a:xfrm>
            <a:off x="228600" y="533400"/>
            <a:ext cx="3722254" cy="3962400"/>
          </a:xfrm>
          <a:prstGeom prst="rect">
            <a:avLst/>
          </a:prstGeom>
          <a:noFill/>
          <a:ln w="9525">
            <a:noFill/>
            <a:miter lim="800000"/>
            <a:headEnd/>
            <a:tailEnd/>
          </a:ln>
          <a:effectLst>
            <a:glow rad="139700">
              <a:schemeClr val="accent2">
                <a:satMod val="175000"/>
                <a:alpha val="40000"/>
              </a:schemeClr>
            </a:glow>
            <a:softEdge rad="31750"/>
          </a:effectLst>
        </p:spPr>
      </p:pic>
      <p:sp>
        <p:nvSpPr>
          <p:cNvPr id="4" name="TextBox 3"/>
          <p:cNvSpPr txBox="1"/>
          <p:nvPr/>
        </p:nvSpPr>
        <p:spPr>
          <a:xfrm>
            <a:off x="4343400" y="685800"/>
            <a:ext cx="4800600" cy="3939540"/>
          </a:xfrm>
          <a:prstGeom prst="rect">
            <a:avLst/>
          </a:prstGeom>
          <a:noFill/>
        </p:spPr>
        <p:txBody>
          <a:bodyPr wrap="square" rtlCol="0">
            <a:spAutoFit/>
          </a:bodyPr>
          <a:lstStyle/>
          <a:p>
            <a:pPr>
              <a:lnSpc>
                <a:spcPct val="250000"/>
              </a:lnSpc>
              <a:buFont typeface="Arial" pitchFamily="34" charset="0"/>
              <a:buChar char="•"/>
            </a:pPr>
            <a:r>
              <a:rPr lang="en-US" sz="2000" dirty="0" smtClean="0"/>
              <a:t>Used to aggregate measures by time</a:t>
            </a:r>
          </a:p>
          <a:p>
            <a:pPr>
              <a:lnSpc>
                <a:spcPct val="250000"/>
              </a:lnSpc>
              <a:buFont typeface="Arial" pitchFamily="34" charset="0"/>
              <a:buChar char="•"/>
            </a:pPr>
            <a:r>
              <a:rPr lang="en-US" sz="2000" dirty="0" smtClean="0"/>
              <a:t>Year over Year considerations</a:t>
            </a:r>
          </a:p>
          <a:p>
            <a:pPr>
              <a:lnSpc>
                <a:spcPct val="250000"/>
              </a:lnSpc>
              <a:buFont typeface="Arial" pitchFamily="34" charset="0"/>
              <a:buChar char="•"/>
            </a:pPr>
            <a:r>
              <a:rPr lang="en-US" sz="2000" dirty="0" smtClean="0"/>
              <a:t>Holidays</a:t>
            </a:r>
          </a:p>
          <a:p>
            <a:pPr>
              <a:lnSpc>
                <a:spcPct val="250000"/>
              </a:lnSpc>
              <a:buFont typeface="Arial" pitchFamily="34" charset="0"/>
              <a:buChar char="•"/>
            </a:pPr>
            <a:r>
              <a:rPr lang="en-US" sz="2000" dirty="0" smtClean="0"/>
              <a:t>Generally create for years in future </a:t>
            </a:r>
          </a:p>
          <a:p>
            <a:pPr>
              <a:lnSpc>
                <a:spcPct val="250000"/>
              </a:lnSpc>
              <a:buFont typeface="Arial" pitchFamily="34" charset="0"/>
              <a:buChar char="•"/>
            </a:pPr>
            <a:r>
              <a:rPr lang="en-US" sz="2000" dirty="0" smtClean="0"/>
              <a:t>Can use the wizard, in Data Tools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228600"/>
            <a:ext cx="7543800" cy="914400"/>
          </a:xfrm>
        </p:spPr>
        <p:txBody>
          <a:bodyPr/>
          <a:lstStyle/>
          <a:p>
            <a:r>
              <a:rPr lang="en-US" dirty="0">
                <a:solidFill>
                  <a:srgbClr val="00B0F0"/>
                </a:solidFill>
              </a:rPr>
              <a:t>Model</a:t>
            </a:r>
            <a:r>
              <a:rPr lang="en-US" dirty="0" smtClean="0"/>
              <a:t> </a:t>
            </a:r>
            <a:r>
              <a:rPr lang="en-US" dirty="0">
                <a:solidFill>
                  <a:srgbClr val="00B0F0"/>
                </a:solidFill>
              </a:rPr>
              <a:t>Types</a:t>
            </a:r>
          </a:p>
        </p:txBody>
      </p:sp>
      <p:sp>
        <p:nvSpPr>
          <p:cNvPr id="3" name="TextBox 2"/>
          <p:cNvSpPr txBox="1"/>
          <p:nvPr/>
        </p:nvSpPr>
        <p:spPr>
          <a:xfrm>
            <a:off x="228600" y="1295400"/>
            <a:ext cx="8001000" cy="1384995"/>
          </a:xfrm>
          <a:prstGeom prst="rect">
            <a:avLst/>
          </a:prstGeom>
          <a:noFill/>
        </p:spPr>
        <p:txBody>
          <a:bodyPr wrap="square" rtlCol="0">
            <a:spAutoFit/>
          </a:bodyPr>
          <a:lstStyle/>
          <a:p>
            <a:pPr>
              <a:buFont typeface="Arial" pitchFamily="34" charset="0"/>
              <a:buChar char="•"/>
            </a:pPr>
            <a:r>
              <a:rPr lang="en-US" sz="2800" dirty="0" smtClean="0"/>
              <a:t>Two Types</a:t>
            </a:r>
          </a:p>
          <a:p>
            <a:pPr lvl="1">
              <a:buFont typeface="Arial" pitchFamily="34" charset="0"/>
              <a:buChar char="•"/>
            </a:pPr>
            <a:r>
              <a:rPr lang="en-US" sz="2800" dirty="0" smtClean="0"/>
              <a:t>Multidimensional</a:t>
            </a:r>
          </a:p>
          <a:p>
            <a:pPr lvl="1">
              <a:buFont typeface="Arial" pitchFamily="34" charset="0"/>
              <a:buChar char="•"/>
            </a:pPr>
            <a:r>
              <a:rPr lang="en-US" sz="2800" dirty="0" smtClean="0"/>
              <a:t>Tabular</a:t>
            </a:r>
          </a:p>
        </p:txBody>
      </p:sp>
      <p:graphicFrame>
        <p:nvGraphicFramePr>
          <p:cNvPr id="4" name="Table 3"/>
          <p:cNvGraphicFramePr>
            <a:graphicFrameLocks noGrp="1"/>
          </p:cNvGraphicFramePr>
          <p:nvPr/>
        </p:nvGraphicFramePr>
        <p:xfrm>
          <a:off x="2438400" y="2545080"/>
          <a:ext cx="6324600" cy="3657600"/>
        </p:xfrm>
        <a:graphic>
          <a:graphicData uri="http://schemas.openxmlformats.org/drawingml/2006/table">
            <a:tbl>
              <a:tblPr firstRow="1" bandRow="1">
                <a:tableStyleId>{5C22544A-7EE6-4342-B048-85BDC9FD1C3A}</a:tableStyleId>
              </a:tblPr>
              <a:tblGrid>
                <a:gridCol w="1242332"/>
                <a:gridCol w="2484664"/>
                <a:gridCol w="2597604"/>
              </a:tblGrid>
              <a:tr h="283453">
                <a:tc>
                  <a:txBody>
                    <a:bodyPr/>
                    <a:lstStyle/>
                    <a:p>
                      <a:r>
                        <a:rPr lang="en-US" dirty="0" smtClean="0"/>
                        <a:t>Feature</a:t>
                      </a:r>
                      <a:endParaRPr lang="en-US" dirty="0"/>
                    </a:p>
                  </a:txBody>
                  <a:tcPr/>
                </a:tc>
                <a:tc>
                  <a:txBody>
                    <a:bodyPr/>
                    <a:lstStyle/>
                    <a:p>
                      <a:r>
                        <a:rPr lang="en-US" dirty="0" smtClean="0"/>
                        <a:t>Multidimensional</a:t>
                      </a:r>
                      <a:endParaRPr lang="en-US" dirty="0"/>
                    </a:p>
                  </a:txBody>
                  <a:tcPr/>
                </a:tc>
                <a:tc>
                  <a:txBody>
                    <a:bodyPr/>
                    <a:lstStyle/>
                    <a:p>
                      <a:r>
                        <a:rPr lang="en-US" dirty="0" smtClean="0"/>
                        <a:t>Tabular</a:t>
                      </a:r>
                      <a:endParaRPr lang="en-US" dirty="0"/>
                    </a:p>
                  </a:txBody>
                  <a:tcPr/>
                </a:tc>
              </a:tr>
              <a:tr h="347230">
                <a:tc>
                  <a:txBody>
                    <a:bodyPr/>
                    <a:lstStyle/>
                    <a:p>
                      <a:r>
                        <a:rPr lang="en-US" dirty="0" smtClean="0"/>
                        <a:t>Query Language</a:t>
                      </a:r>
                      <a:endParaRPr lang="en-US" dirty="0"/>
                    </a:p>
                  </a:txBody>
                  <a:tcPr anchor="ctr"/>
                </a:tc>
                <a:tc>
                  <a:txBody>
                    <a:bodyPr/>
                    <a:lstStyle/>
                    <a:p>
                      <a:r>
                        <a:rPr lang="en-US" dirty="0" smtClean="0"/>
                        <a:t>MDX</a:t>
                      </a:r>
                      <a:endParaRPr lang="en-US" dirty="0"/>
                    </a:p>
                  </a:txBody>
                  <a:tcPr anchor="ctr"/>
                </a:tc>
                <a:tc>
                  <a:txBody>
                    <a:bodyPr/>
                    <a:lstStyle/>
                    <a:p>
                      <a:r>
                        <a:rPr lang="en-US" dirty="0" smtClean="0"/>
                        <a:t>MDX and</a:t>
                      </a:r>
                      <a:r>
                        <a:rPr lang="en-US" baseline="0" dirty="0" smtClean="0"/>
                        <a:t> DAX</a:t>
                      </a:r>
                      <a:endParaRPr lang="en-US" dirty="0"/>
                    </a:p>
                  </a:txBody>
                  <a:tcPr anchor="ctr"/>
                </a:tc>
              </a:tr>
              <a:tr h="283453">
                <a:tc>
                  <a:txBody>
                    <a:bodyPr/>
                    <a:lstStyle/>
                    <a:p>
                      <a:r>
                        <a:rPr lang="en-US" dirty="0" smtClean="0"/>
                        <a:t>Storage</a:t>
                      </a:r>
                      <a:endParaRPr lang="en-US" dirty="0"/>
                    </a:p>
                  </a:txBody>
                  <a:tcPr anchor="ctr"/>
                </a:tc>
                <a:tc>
                  <a:txBody>
                    <a:bodyPr/>
                    <a:lstStyle/>
                    <a:p>
                      <a:r>
                        <a:rPr lang="en-US" dirty="0" smtClean="0"/>
                        <a:t>Disk</a:t>
                      </a:r>
                      <a:endParaRPr lang="en-US" dirty="0"/>
                    </a:p>
                  </a:txBody>
                  <a:tcPr anchor="ctr"/>
                </a:tc>
                <a:tc>
                  <a:txBody>
                    <a:bodyPr/>
                    <a:lstStyle/>
                    <a:p>
                      <a:r>
                        <a:rPr lang="en-US" dirty="0" smtClean="0"/>
                        <a:t>Memory or Disk</a:t>
                      </a:r>
                      <a:endParaRPr lang="en-US" dirty="0"/>
                    </a:p>
                  </a:txBody>
                  <a:tcPr anchor="ctr"/>
                </a:tc>
              </a:tr>
              <a:tr h="859809">
                <a:tc>
                  <a:txBody>
                    <a:bodyPr/>
                    <a:lstStyle/>
                    <a:p>
                      <a:r>
                        <a:rPr lang="en-US" dirty="0" smtClean="0"/>
                        <a:t>Sample Query</a:t>
                      </a:r>
                      <a:endParaRPr lang="en-US" dirty="0"/>
                    </a:p>
                  </a:txBody>
                  <a:tcPr anchor="ctr"/>
                </a:tc>
                <a:tc>
                  <a:txBody>
                    <a:bodyPr/>
                    <a:lstStyle/>
                    <a:p>
                      <a:r>
                        <a:rPr kumimoji="0" lang="en-US" sz="1200" kern="1200" dirty="0" smtClean="0">
                          <a:solidFill>
                            <a:schemeClr val="dk1"/>
                          </a:solidFill>
                          <a:latin typeface="+mn-lt"/>
                          <a:ea typeface="+mn-ea"/>
                          <a:cs typeface="+mn-cs"/>
                        </a:rPr>
                        <a:t>SELECT { [Measures].[Sales Amount], [Measures].[Tax Amount] } ON COLUMNS, { [Date].[Fiscal].[Fiscal Year].&amp;[2002], [Date].[Fiscal].[Fiscal Year].&amp;[2003] } ON ROWS </a:t>
                      </a:r>
                    </a:p>
                    <a:p>
                      <a:r>
                        <a:rPr kumimoji="0" lang="en-US" sz="1200" kern="1200" dirty="0" smtClean="0">
                          <a:solidFill>
                            <a:schemeClr val="dk1"/>
                          </a:solidFill>
                          <a:latin typeface="+mn-lt"/>
                          <a:ea typeface="+mn-ea"/>
                          <a:cs typeface="+mn-cs"/>
                        </a:rPr>
                        <a:t>FROM [Adventure Works] WHERE ( [Sales Territory].[Southwest] )</a:t>
                      </a:r>
                      <a:endParaRPr lang="en-US" sz="1200" dirty="0"/>
                    </a:p>
                  </a:txBody>
                  <a:tcPr anchor="ctr"/>
                </a:tc>
                <a:tc>
                  <a:txBody>
                    <a:bodyPr/>
                    <a:lstStyle/>
                    <a:p>
                      <a:r>
                        <a:rPr lang="en-US" sz="1400" dirty="0" smtClean="0"/>
                        <a:t>evaluate(</a:t>
                      </a:r>
                      <a:br>
                        <a:rPr lang="en-US" sz="1400" dirty="0" smtClean="0"/>
                      </a:br>
                      <a:r>
                        <a:rPr lang="en-US" sz="1400" dirty="0" smtClean="0"/>
                        <a:t>Filter(</a:t>
                      </a:r>
                      <a:br>
                        <a:rPr lang="en-US" sz="1400" dirty="0" smtClean="0"/>
                      </a:br>
                      <a:r>
                        <a:rPr lang="en-US" sz="1400" dirty="0" err="1" smtClean="0"/>
                        <a:t>FactInternetSales</a:t>
                      </a:r>
                      <a:r>
                        <a:rPr lang="en-US" sz="1400" dirty="0" smtClean="0"/>
                        <a:t/>
                      </a:r>
                      <a:br>
                        <a:rPr lang="en-US" sz="1400" dirty="0" smtClean="0"/>
                      </a:br>
                      <a:r>
                        <a:rPr lang="en-US" sz="1400" dirty="0" smtClean="0"/>
                        <a:t>, </a:t>
                      </a:r>
                      <a:r>
                        <a:rPr lang="en-US" sz="1400" dirty="0" err="1" smtClean="0"/>
                        <a:t>FactInternetSales</a:t>
                      </a:r>
                      <a:r>
                        <a:rPr lang="en-US" sz="1400" dirty="0" smtClean="0"/>
                        <a:t>[</a:t>
                      </a:r>
                      <a:r>
                        <a:rPr lang="en-US" sz="1400" dirty="0" err="1" smtClean="0"/>
                        <a:t>OrderDateKey</a:t>
                      </a:r>
                      <a:r>
                        <a:rPr lang="en-US" sz="1400" dirty="0" smtClean="0"/>
                        <a:t>]&gt;20030101)</a:t>
                      </a:r>
                      <a:br>
                        <a:rPr lang="en-US" sz="1400" dirty="0" smtClean="0"/>
                      </a:br>
                      <a:r>
                        <a:rPr lang="en-US" sz="1400" dirty="0" smtClean="0"/>
                        <a:t>)</a:t>
                      </a:r>
                      <a:endParaRPr lang="en-US" sz="1400" dirty="0"/>
                    </a:p>
                  </a:txBody>
                  <a:tcPr anchor="ctr"/>
                </a:tc>
              </a:tr>
              <a:tr h="283453">
                <a:tc>
                  <a:txBody>
                    <a:bodyPr/>
                    <a:lstStyle/>
                    <a:p>
                      <a:r>
                        <a:rPr lang="en-US" dirty="0" smtClean="0"/>
                        <a:t>Functions</a:t>
                      </a:r>
                      <a:endParaRPr lang="en-US" dirty="0"/>
                    </a:p>
                  </a:txBody>
                  <a:tcPr anchor="ctr"/>
                </a:tc>
                <a:tc>
                  <a:txBody>
                    <a:bodyPr/>
                    <a:lstStyle/>
                    <a:p>
                      <a:r>
                        <a:rPr lang="en-US" dirty="0" smtClean="0"/>
                        <a:t>MDX</a:t>
                      </a:r>
                      <a:endParaRPr lang="en-US" dirty="0"/>
                    </a:p>
                  </a:txBody>
                  <a:tcPr anchor="ctr"/>
                </a:tc>
                <a:tc>
                  <a:txBody>
                    <a:bodyPr/>
                    <a:lstStyle/>
                    <a:p>
                      <a:r>
                        <a:rPr lang="en-US" dirty="0" smtClean="0"/>
                        <a:t>Similar to Excel</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6" y="304800"/>
            <a:ext cx="9171110" cy="914400"/>
          </a:xfrm>
        </p:spPr>
        <p:txBody>
          <a:bodyPr>
            <a:normAutofit/>
          </a:bodyPr>
          <a:lstStyle/>
          <a:p>
            <a:r>
              <a:rPr lang="en-US" dirty="0">
                <a:solidFill>
                  <a:srgbClr val="00B0F0"/>
                </a:solidFill>
              </a:rPr>
              <a:t>Analysis</a:t>
            </a:r>
            <a:r>
              <a:rPr lang="en-US" dirty="0" smtClean="0"/>
              <a:t> </a:t>
            </a:r>
            <a:r>
              <a:rPr lang="en-US" dirty="0">
                <a:solidFill>
                  <a:srgbClr val="00B0F0"/>
                </a:solidFill>
              </a:rPr>
              <a:t>Services</a:t>
            </a:r>
            <a:r>
              <a:rPr lang="en-US" dirty="0" smtClean="0"/>
              <a:t> </a:t>
            </a:r>
            <a:r>
              <a:rPr lang="en-US" dirty="0">
                <a:solidFill>
                  <a:srgbClr val="00B0F0"/>
                </a:solidFill>
              </a:rPr>
              <a:t>Terminology</a:t>
            </a:r>
          </a:p>
        </p:txBody>
      </p:sp>
      <p:sp>
        <p:nvSpPr>
          <p:cNvPr id="3" name="TextBox 2"/>
          <p:cNvSpPr txBox="1"/>
          <p:nvPr/>
        </p:nvSpPr>
        <p:spPr>
          <a:xfrm>
            <a:off x="384046" y="1442261"/>
            <a:ext cx="2743200" cy="942822"/>
          </a:xfrm>
          <a:prstGeom prst="rect">
            <a:avLst/>
          </a:prstGeom>
          <a:noFill/>
        </p:spPr>
        <p:txBody>
          <a:bodyPr wrap="square" rtlCol="0">
            <a:spAutoFit/>
          </a:bodyPr>
          <a:lstStyle/>
          <a:p>
            <a:pPr>
              <a:lnSpc>
                <a:spcPct val="200000"/>
              </a:lnSpc>
              <a:buFont typeface="Arial" pitchFamily="34" charset="0"/>
              <a:buChar char="•"/>
            </a:pPr>
            <a:r>
              <a:rPr lang="en-US" sz="3200" dirty="0" smtClean="0"/>
              <a:t> Process</a:t>
            </a:r>
          </a:p>
        </p:txBody>
      </p:sp>
      <p:grpSp>
        <p:nvGrpSpPr>
          <p:cNvPr id="4" name="Group 3"/>
          <p:cNvGrpSpPr/>
          <p:nvPr/>
        </p:nvGrpSpPr>
        <p:grpSpPr>
          <a:xfrm>
            <a:off x="725641" y="1600200"/>
            <a:ext cx="7472251" cy="4457029"/>
            <a:chOff x="131067" y="1185077"/>
            <a:chExt cx="8533447" cy="5531959"/>
          </a:xfrm>
        </p:grpSpPr>
        <p:pic>
          <p:nvPicPr>
            <p:cNvPr id="5" name="Picture 10" descr="C:\Users\Administrator\Pictures\MSL Graphics\Document_writ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8881" y="1438571"/>
              <a:ext cx="685633" cy="11466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C:\Users\Administrator\Pictures\MSL Graphics\Document_spreadshe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719" y="1446618"/>
              <a:ext cx="683441" cy="114302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878582" y="2682086"/>
              <a:ext cx="1691031" cy="3162271"/>
            </a:xfrm>
            <a:prstGeom prst="roundRect">
              <a:avLst/>
            </a:prstGeom>
            <a:noFill/>
            <a:ln w="9525" cap="flat" cmpd="sng" algn="ctr">
              <a:solidFill>
                <a:schemeClr val="tx1"/>
              </a:solidFill>
              <a:prstDash val="dash"/>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dirty="0">
                <a:solidFill>
                  <a:srgbClr val="000000"/>
                </a:solidFill>
                <a:latin typeface="Verdana" pitchFamily="34" charset="0"/>
                <a:cs typeface="Arial" charset="0"/>
              </a:endParaRPr>
            </a:p>
          </p:txBody>
        </p:sp>
        <p:sp>
          <p:nvSpPr>
            <p:cNvPr id="8" name="TextBox 7"/>
            <p:cNvSpPr txBox="1"/>
            <p:nvPr/>
          </p:nvSpPr>
          <p:spPr>
            <a:xfrm>
              <a:off x="5767478" y="5137441"/>
              <a:ext cx="2544982" cy="1337018"/>
            </a:xfrm>
            <a:prstGeom prst="rect">
              <a:avLst/>
            </a:prstGeom>
            <a:noFill/>
          </p:spPr>
          <p:txBody>
            <a:bodyPr wrap="none" rtlCol="0">
              <a:spAutoFit/>
            </a:bodyPr>
            <a:lstStyle/>
            <a:p>
              <a:pPr lvl="0" algn="ctr">
                <a:defRPr/>
              </a:pPr>
              <a:r>
                <a:rPr lang="en-US" sz="3200" kern="0" dirty="0">
                  <a:latin typeface="Segoe UI" panose="020B0502040204020203" pitchFamily="34" charset="0"/>
                  <a:cs typeface="Segoe UI" panose="020B0502040204020203" pitchFamily="34" charset="0"/>
                </a:rPr>
                <a:t>Data</a:t>
              </a:r>
            </a:p>
            <a:p>
              <a:pPr lvl="0" algn="ctr">
                <a:defRPr/>
              </a:pPr>
              <a:r>
                <a:rPr lang="en-US" sz="3200" kern="0" dirty="0">
                  <a:latin typeface="Segoe UI" panose="020B0502040204020203" pitchFamily="34" charset="0"/>
                  <a:cs typeface="Segoe UI" panose="020B0502040204020203" pitchFamily="34" charset="0"/>
                </a:rPr>
                <a:t>Warehouse</a:t>
              </a:r>
            </a:p>
          </p:txBody>
        </p:sp>
        <p:sp>
          <p:nvSpPr>
            <p:cNvPr id="9" name="TextBox 8"/>
            <p:cNvSpPr txBox="1"/>
            <p:nvPr/>
          </p:nvSpPr>
          <p:spPr>
            <a:xfrm>
              <a:off x="702243" y="6097562"/>
              <a:ext cx="2119483" cy="455247"/>
            </a:xfrm>
            <a:prstGeom prst="rect">
              <a:avLst/>
            </a:prstGeom>
            <a:noFill/>
          </p:spPr>
          <p:txBody>
            <a:bodyPr wrap="square" rtlCol="0">
              <a:spAutoFit/>
            </a:bodyPr>
            <a:lstStyle/>
            <a:p>
              <a:pPr lvl="0" algn="ctr">
                <a:defRPr/>
              </a:pPr>
              <a:endParaRPr lang="en-US" kern="0" dirty="0">
                <a:solidFill>
                  <a:sysClr val="windowText" lastClr="000000"/>
                </a:solidFill>
                <a:latin typeface="Segoe UI" panose="020B0502040204020203" pitchFamily="34" charset="0"/>
                <a:cs typeface="Segoe UI" panose="020B0502040204020203" pitchFamily="34" charset="0"/>
              </a:endParaRPr>
            </a:p>
          </p:txBody>
        </p:sp>
        <p:sp>
          <p:nvSpPr>
            <p:cNvPr id="10" name="TextBox 9"/>
            <p:cNvSpPr txBox="1"/>
            <p:nvPr/>
          </p:nvSpPr>
          <p:spPr>
            <a:xfrm>
              <a:off x="3300510" y="3021484"/>
              <a:ext cx="1409763" cy="455247"/>
            </a:xfrm>
            <a:prstGeom prst="rect">
              <a:avLst/>
            </a:prstGeom>
            <a:noFill/>
          </p:spPr>
          <p:txBody>
            <a:bodyPr wrap="square" rtlCol="0">
              <a:spAutoFit/>
            </a:bodyPr>
            <a:lstStyle/>
            <a:p>
              <a:pPr lvl="0" algn="ctr">
                <a:defRPr/>
              </a:pPr>
              <a:endParaRPr lang="en-US" kern="0" dirty="0">
                <a:solidFill>
                  <a:sysClr val="windowText" lastClr="000000"/>
                </a:solidFill>
                <a:latin typeface="Segoe UI" panose="020B0502040204020203" pitchFamily="34" charset="0"/>
                <a:cs typeface="Segoe UI" panose="020B0502040204020203" pitchFamily="34" charset="0"/>
              </a:endParaRPr>
            </a:p>
          </p:txBody>
        </p:sp>
        <p:cxnSp>
          <p:nvCxnSpPr>
            <p:cNvPr id="11" name="Straight Arrow Connector 10"/>
            <p:cNvCxnSpPr/>
            <p:nvPr/>
          </p:nvCxnSpPr>
          <p:spPr>
            <a:xfrm>
              <a:off x="2134540" y="4263221"/>
              <a:ext cx="1478408" cy="463492"/>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12" name="Straight Arrow Connector 11"/>
            <p:cNvCxnSpPr/>
            <p:nvPr/>
          </p:nvCxnSpPr>
          <p:spPr>
            <a:xfrm>
              <a:off x="2263578" y="4905457"/>
              <a:ext cx="1349370" cy="0"/>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13" name="Straight Arrow Connector 12"/>
            <p:cNvCxnSpPr/>
            <p:nvPr/>
          </p:nvCxnSpPr>
          <p:spPr>
            <a:xfrm>
              <a:off x="2263578" y="3664663"/>
              <a:ext cx="1349370" cy="760452"/>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14" name="Straight Arrow Connector 13"/>
            <p:cNvCxnSpPr>
              <a:stCxn id="27" idx="3"/>
            </p:cNvCxnSpPr>
            <p:nvPr/>
          </p:nvCxnSpPr>
          <p:spPr>
            <a:xfrm flipV="1">
              <a:off x="7153503" y="2589642"/>
              <a:ext cx="502182" cy="736979"/>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15" name="Straight Arrow Connector 14"/>
            <p:cNvCxnSpPr/>
            <p:nvPr/>
          </p:nvCxnSpPr>
          <p:spPr>
            <a:xfrm flipV="1">
              <a:off x="7326295" y="2682086"/>
              <a:ext cx="616144" cy="1760303"/>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sp>
          <p:nvSpPr>
            <p:cNvPr id="16" name="TextBox 15"/>
            <p:cNvSpPr txBox="1"/>
            <p:nvPr/>
          </p:nvSpPr>
          <p:spPr>
            <a:xfrm rot="16200000">
              <a:off x="-1116601" y="4071656"/>
              <a:ext cx="3163160" cy="667824"/>
            </a:xfrm>
            <a:prstGeom prst="rect">
              <a:avLst/>
            </a:prstGeom>
            <a:noFill/>
          </p:spPr>
          <p:txBody>
            <a:bodyPr wrap="none" rtlCol="0">
              <a:spAutoFit/>
            </a:bodyPr>
            <a:lstStyle/>
            <a:p>
              <a:pPr lvl="0" fontAlgn="base">
                <a:spcBef>
                  <a:spcPct val="0"/>
                </a:spcBef>
                <a:spcAft>
                  <a:spcPct val="0"/>
                </a:spcAft>
              </a:pPr>
              <a:r>
                <a:rPr lang="en-US" sz="3200" dirty="0">
                  <a:latin typeface="Segoe UI" panose="020B0502040204020203" pitchFamily="34" charset="0"/>
                  <a:cs typeface="Segoe UI" panose="020B0502040204020203" pitchFamily="34" charset="0"/>
                </a:rPr>
                <a:t>Data Sources</a:t>
              </a:r>
            </a:p>
          </p:txBody>
        </p:sp>
        <p:pic>
          <p:nvPicPr>
            <p:cNvPr id="17" name="Picture 2" descr="C:\Users\Administrator\Pictures\MSL Graphics\database_full_sing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6180" y="4425115"/>
              <a:ext cx="1179505" cy="7762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Pictures\MSL Graphics\database_full_sin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427" y="5569950"/>
              <a:ext cx="640113" cy="4212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Pictures\MSL Graphics\database_full_sing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446" y="4728073"/>
              <a:ext cx="640113" cy="42127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168385" y="2865267"/>
              <a:ext cx="1034800" cy="836376"/>
              <a:chOff x="1009900" y="2615488"/>
              <a:chExt cx="1034800" cy="836376"/>
            </a:xfrm>
          </p:grpSpPr>
          <p:pic>
            <p:nvPicPr>
              <p:cNvPr id="35" name="Picture 7" descr="C:\Users\Administrator\Pictures\MSL Graphics\clou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900" y="2615488"/>
                <a:ext cx="1034800" cy="8363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Administrator\Pictures\MSL Graphics\database_full_sing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5899" y="3087497"/>
                <a:ext cx="423526" cy="278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3" descr="C:\Users\Administrator\Pictures\MSL Graphics\applica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8391" y="5474819"/>
              <a:ext cx="631436" cy="59547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13670" y="5408527"/>
              <a:ext cx="697627" cy="707886"/>
            </a:xfrm>
            <a:prstGeom prst="rect">
              <a:avLst/>
            </a:prstGeom>
            <a:noFill/>
          </p:spPr>
          <p:txBody>
            <a:bodyPr wrap="none" rtlCol="0">
              <a:spAutoFit/>
            </a:bodyPr>
            <a:lstStyle/>
            <a:p>
              <a:pPr lvl="0">
                <a:defRPr/>
              </a:pPr>
              <a:r>
                <a:rPr lang="en-US" sz="4000" kern="0" dirty="0">
                  <a:solidFill>
                    <a:srgbClr val="00B050"/>
                  </a:solidFill>
                  <a:latin typeface="Verdana" pitchFamily="34" charset="0"/>
                  <a:cs typeface="Arial" charset="0"/>
                  <a:sym typeface="Webdings"/>
                </a:rPr>
                <a:t></a:t>
              </a:r>
              <a:endParaRPr lang="en-US" sz="4000" kern="0" dirty="0">
                <a:solidFill>
                  <a:srgbClr val="00B050"/>
                </a:solidFill>
                <a:latin typeface="Verdana" pitchFamily="34" charset="0"/>
                <a:cs typeface="Arial" charset="0"/>
              </a:endParaRPr>
            </a:p>
          </p:txBody>
        </p:sp>
        <p:pic>
          <p:nvPicPr>
            <p:cNvPr id="23" name="Picture 3" descr="C:\Users\Administrator\Pictures\MSL Graphics\applica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367" y="4640974"/>
              <a:ext cx="631436" cy="59547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Administrator\Pictures\MSL Graphics\folder with docume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1673" y="3724252"/>
              <a:ext cx="566260" cy="7631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Administrator\Pictures\MSL Graphics\bar char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5892" y="1728870"/>
              <a:ext cx="695330" cy="86077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C:\Users\Administrator\Pictures\MSL Graphics\data cub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14165" y="2828216"/>
              <a:ext cx="939338" cy="996809"/>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a:stCxn id="17" idx="0"/>
              <a:endCxn id="27" idx="2"/>
            </p:cNvCxnSpPr>
            <p:nvPr/>
          </p:nvCxnSpPr>
          <p:spPr>
            <a:xfrm flipH="1" flipV="1">
              <a:off x="6683834" y="3825025"/>
              <a:ext cx="382099" cy="600090"/>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pic>
          <p:nvPicPr>
            <p:cNvPr id="29" name="Picture 13" descr="C:\Users\Administrator\Pictures\MSL Graphics\processing_fla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33713" y="4219507"/>
              <a:ext cx="2187575" cy="187801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803448" y="5991227"/>
              <a:ext cx="915696" cy="72580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effectLst/>
                  <a:uLnTx/>
                  <a:uFillTx/>
                  <a:latin typeface="Segoe UI" panose="020B0502040204020203" pitchFamily="34" charset="0"/>
                  <a:cs typeface="Segoe UI" panose="020B0502040204020203" pitchFamily="34" charset="0"/>
                </a:rPr>
                <a:t>ETL</a:t>
              </a:r>
              <a:endParaRPr kumimoji="0" lang="en-US" sz="3200" b="0" i="0" u="none" strike="noStrike" kern="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31" name="Straight Arrow Connector 30"/>
            <p:cNvCxnSpPr>
              <a:endCxn id="17" idx="1"/>
            </p:cNvCxnSpPr>
            <p:nvPr/>
          </p:nvCxnSpPr>
          <p:spPr>
            <a:xfrm flipV="1">
              <a:off x="5221288" y="4813249"/>
              <a:ext cx="1254892" cy="21486"/>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sp>
          <p:nvSpPr>
            <p:cNvPr id="32" name="TextBox 31"/>
            <p:cNvSpPr txBox="1"/>
            <p:nvPr/>
          </p:nvSpPr>
          <p:spPr>
            <a:xfrm>
              <a:off x="4499170" y="2969670"/>
              <a:ext cx="1409763" cy="802211"/>
            </a:xfrm>
            <a:prstGeom prst="rect">
              <a:avLst/>
            </a:prstGeom>
            <a:noFill/>
          </p:spPr>
          <p:txBody>
            <a:bodyPr wrap="square" rtlCol="0">
              <a:spAutoFit/>
            </a:bodyPr>
            <a:lstStyle/>
            <a:p>
              <a:pPr lvl="0" algn="ctr">
                <a:defRPr/>
              </a:pPr>
              <a:r>
                <a:rPr lang="en-US" kern="0" dirty="0">
                  <a:latin typeface="Segoe UI" panose="020B0502040204020203" pitchFamily="34" charset="0"/>
                  <a:cs typeface="Segoe UI" panose="020B0502040204020203" pitchFamily="34" charset="0"/>
                </a:rPr>
                <a:t>Data Models</a:t>
              </a:r>
            </a:p>
          </p:txBody>
        </p:sp>
        <p:sp>
          <p:nvSpPr>
            <p:cNvPr id="33" name="TextBox 32"/>
            <p:cNvSpPr txBox="1"/>
            <p:nvPr/>
          </p:nvSpPr>
          <p:spPr>
            <a:xfrm>
              <a:off x="3702168" y="1185077"/>
              <a:ext cx="2909775" cy="458406"/>
            </a:xfrm>
            <a:prstGeom prst="rect">
              <a:avLst/>
            </a:prstGeom>
            <a:noFill/>
          </p:spPr>
          <p:txBody>
            <a:bodyPr wrap="square" rtlCol="0">
              <a:spAutoFit/>
            </a:bodyPr>
            <a:lstStyle/>
            <a:p>
              <a:pPr lvl="0" algn="ctr">
                <a:defRPr/>
              </a:pPr>
              <a:r>
                <a:rPr lang="en-US" kern="0" dirty="0">
                  <a:latin typeface="Segoe UI" panose="020B0502040204020203" pitchFamily="34" charset="0"/>
                  <a:cs typeface="Segoe UI" panose="020B0502040204020203" pitchFamily="34" charset="0"/>
                </a:rPr>
                <a:t>Reporting and Analysis</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98" y="5638800"/>
            <a:ext cx="7543800" cy="914400"/>
          </a:xfrm>
        </p:spPr>
        <p:txBody>
          <a:bodyPr/>
          <a:lstStyle/>
          <a:p>
            <a:r>
              <a:rPr lang="en-US" dirty="0" smtClean="0"/>
              <a:t>Processing</a:t>
            </a:r>
            <a:br>
              <a:rPr lang="en-US" dirty="0" smtClean="0"/>
            </a:br>
            <a:r>
              <a:rPr lang="en-US" dirty="0" smtClean="0"/>
              <a:t> a Cube</a:t>
            </a:r>
            <a:endParaRPr lang="en-US" dirty="0"/>
          </a:p>
        </p:txBody>
      </p:sp>
      <p:sp>
        <p:nvSpPr>
          <p:cNvPr id="3" name="TextBox 2"/>
          <p:cNvSpPr txBox="1"/>
          <p:nvPr/>
        </p:nvSpPr>
        <p:spPr>
          <a:xfrm>
            <a:off x="411289" y="381000"/>
            <a:ext cx="6934200" cy="5078313"/>
          </a:xfrm>
          <a:prstGeom prst="rect">
            <a:avLst/>
          </a:prstGeom>
          <a:noFill/>
        </p:spPr>
        <p:txBody>
          <a:bodyPr wrap="square" rtlCol="0">
            <a:spAutoFit/>
          </a:bodyPr>
          <a:lstStyle/>
          <a:p>
            <a:pPr>
              <a:buFont typeface="Arial" pitchFamily="34" charset="0"/>
              <a:buChar char="•"/>
            </a:pPr>
            <a:r>
              <a:rPr lang="en-US" sz="2400" dirty="0" smtClean="0"/>
              <a:t> Types of Processing</a:t>
            </a:r>
          </a:p>
          <a:p>
            <a:pPr lvl="1">
              <a:buFont typeface="Arial" pitchFamily="34" charset="0"/>
              <a:buChar char="•"/>
            </a:pPr>
            <a:r>
              <a:rPr lang="en-US" sz="2400" dirty="0" smtClean="0"/>
              <a:t> Full</a:t>
            </a:r>
          </a:p>
          <a:p>
            <a:pPr lvl="1">
              <a:buFont typeface="Arial" pitchFamily="34" charset="0"/>
              <a:buChar char="•"/>
            </a:pPr>
            <a:r>
              <a:rPr lang="en-US" sz="2400" dirty="0" smtClean="0"/>
              <a:t> Incremental</a:t>
            </a:r>
          </a:p>
          <a:p>
            <a:pPr>
              <a:buFont typeface="Arial" pitchFamily="34" charset="0"/>
              <a:buChar char="•"/>
            </a:pPr>
            <a:r>
              <a:rPr lang="en-US" sz="2400" dirty="0" smtClean="0"/>
              <a:t> Can process individual parts of the cube</a:t>
            </a:r>
          </a:p>
          <a:p>
            <a:pPr>
              <a:lnSpc>
                <a:spcPct val="150000"/>
              </a:lnSpc>
              <a:buFont typeface="Arial" pitchFamily="34" charset="0"/>
              <a:buChar char="•"/>
            </a:pPr>
            <a:r>
              <a:rPr lang="en-US" sz="2400" dirty="0" smtClean="0"/>
              <a:t> Uses XMLA</a:t>
            </a:r>
          </a:p>
          <a:p>
            <a:pPr>
              <a:lnSpc>
                <a:spcPct val="150000"/>
              </a:lnSpc>
              <a:buFont typeface="Arial" pitchFamily="34" charset="0"/>
              <a:buChar char="•"/>
            </a:pPr>
            <a:r>
              <a:rPr lang="en-US" sz="2400" dirty="0" smtClean="0"/>
              <a:t> SQL Agent Job</a:t>
            </a:r>
          </a:p>
          <a:p>
            <a:pPr>
              <a:lnSpc>
                <a:spcPct val="150000"/>
              </a:lnSpc>
              <a:buFont typeface="Arial" pitchFamily="34" charset="0"/>
              <a:buChar char="•"/>
            </a:pPr>
            <a:r>
              <a:rPr lang="en-US" sz="2400" dirty="0" smtClean="0"/>
              <a:t> SSIS task</a:t>
            </a:r>
          </a:p>
          <a:p>
            <a:pPr>
              <a:lnSpc>
                <a:spcPct val="150000"/>
              </a:lnSpc>
              <a:buFont typeface="Arial" pitchFamily="34" charset="0"/>
              <a:buChar char="•"/>
            </a:pPr>
            <a:r>
              <a:rPr lang="en-US" sz="2400" dirty="0" smtClean="0"/>
              <a:t> SQL Server Management Studio</a:t>
            </a:r>
          </a:p>
          <a:p>
            <a:pPr>
              <a:lnSpc>
                <a:spcPct val="150000"/>
              </a:lnSpc>
              <a:buFont typeface="Arial" pitchFamily="34" charset="0"/>
              <a:buChar char="•"/>
            </a:pPr>
            <a:r>
              <a:rPr lang="en-US" sz="2400" dirty="0" smtClean="0"/>
              <a:t>Let SSMS generate script</a:t>
            </a:r>
          </a:p>
          <a:p>
            <a:pPr>
              <a:buFont typeface="Arial" pitchFamily="34" charset="0"/>
              <a:buChar char="•"/>
            </a:pPr>
            <a:endParaRPr lang="en-US" sz="2400" dirty="0" smtClean="0"/>
          </a:p>
          <a:p>
            <a:pPr>
              <a:buFont typeface="Arial" pitchFamily="34" charset="0"/>
              <a:buChar char="•"/>
            </a:pPr>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4343400" y="381000"/>
            <a:ext cx="2495550" cy="873444"/>
          </a:xfrm>
          <a:prstGeom prst="rect">
            <a:avLst/>
          </a:prstGeom>
          <a:noFill/>
          <a:ln w="9525">
            <a:noFill/>
            <a:miter lim="800000"/>
            <a:headEnd/>
            <a:tailEnd/>
          </a:ln>
          <a:effectLst>
            <a:glow rad="228600">
              <a:schemeClr val="accent2">
                <a:satMod val="175000"/>
                <a:alpha val="40000"/>
              </a:schemeClr>
            </a:glow>
          </a:effectLst>
        </p:spPr>
      </p:pic>
      <p:pic>
        <p:nvPicPr>
          <p:cNvPr id="6" name="Picture 3"/>
          <p:cNvPicPr>
            <a:picLocks noChangeAspect="1" noChangeArrowheads="1"/>
          </p:cNvPicPr>
          <p:nvPr/>
        </p:nvPicPr>
        <p:blipFill>
          <a:blip r:embed="rId3" cstate="print"/>
          <a:srcRect/>
          <a:stretch>
            <a:fillRect/>
          </a:stretch>
        </p:blipFill>
        <p:spPr bwMode="auto">
          <a:xfrm>
            <a:off x="5715000" y="1981200"/>
            <a:ext cx="2962275" cy="2133600"/>
          </a:xfrm>
          <a:prstGeom prst="rect">
            <a:avLst/>
          </a:prstGeom>
          <a:noFill/>
          <a:ln w="9525">
            <a:noFill/>
            <a:miter lim="800000"/>
            <a:headEnd/>
            <a:tailEnd/>
          </a:ln>
          <a:effectLst>
            <a:glow rad="228600">
              <a:schemeClr val="accent2">
                <a:satMod val="175000"/>
                <a:alpha val="40000"/>
              </a:schemeClr>
            </a:glow>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572000"/>
            <a:ext cx="5062537" cy="1937340"/>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rot="18645141">
            <a:off x="6208277" y="4518356"/>
            <a:ext cx="457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david.bland\Desktop\SSAS\dem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208122"/>
            <a:ext cx="1050472"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pPr algn="l"/>
            <a:r>
              <a:rPr lang="en-US" dirty="0" smtClean="0"/>
              <a:t>SSAS Security</a:t>
            </a:r>
            <a:endParaRPr lang="en-US" dirty="0"/>
          </a:p>
        </p:txBody>
      </p:sp>
      <p:sp>
        <p:nvSpPr>
          <p:cNvPr id="3" name="TextBox 2"/>
          <p:cNvSpPr txBox="1"/>
          <p:nvPr/>
        </p:nvSpPr>
        <p:spPr>
          <a:xfrm>
            <a:off x="457200" y="1072515"/>
            <a:ext cx="4572000" cy="1107996"/>
          </a:xfrm>
          <a:prstGeom prst="rect">
            <a:avLst/>
          </a:prstGeom>
          <a:noFill/>
        </p:spPr>
        <p:txBody>
          <a:bodyPr wrap="square" rtlCol="0">
            <a:spAutoFit/>
          </a:bodyPr>
          <a:lstStyle/>
          <a:p>
            <a:pPr>
              <a:buFont typeface="Arial" pitchFamily="34" charset="0"/>
              <a:buChar char="•"/>
            </a:pPr>
            <a:r>
              <a:rPr lang="en-US" sz="2400" dirty="0" smtClean="0"/>
              <a:t> Is Role based</a:t>
            </a:r>
          </a:p>
          <a:p>
            <a:pPr>
              <a:buFont typeface="Arial" pitchFamily="34" charset="0"/>
              <a:buChar char="•"/>
            </a:pPr>
            <a:r>
              <a:rPr lang="en-US" sz="2400" dirty="0" smtClean="0"/>
              <a:t> Uses Windows Authentication</a:t>
            </a:r>
          </a:p>
          <a:p>
            <a:pPr>
              <a:buFont typeface="Arial" pitchFamily="34" charset="0"/>
              <a:buChar char="•"/>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334000" y="533400"/>
            <a:ext cx="3296058" cy="2971800"/>
          </a:xfrm>
          <a:prstGeom prst="rect">
            <a:avLst/>
          </a:prstGeom>
          <a:noFill/>
          <a:ln w="9525">
            <a:noFill/>
            <a:miter lim="800000"/>
            <a:headEnd/>
            <a:tailEnd/>
          </a:ln>
          <a:effectLst>
            <a:glow rad="139700">
              <a:schemeClr val="accent2">
                <a:satMod val="175000"/>
                <a:alpha val="40000"/>
              </a:schemeClr>
            </a:glow>
            <a:softEdge rad="31750"/>
          </a:effectLst>
        </p:spPr>
      </p:pic>
      <p:pic>
        <p:nvPicPr>
          <p:cNvPr id="1027" name="Picture 3"/>
          <p:cNvPicPr>
            <a:picLocks noChangeAspect="1" noChangeArrowheads="1"/>
          </p:cNvPicPr>
          <p:nvPr/>
        </p:nvPicPr>
        <p:blipFill>
          <a:blip r:embed="rId3" cstate="print"/>
          <a:srcRect/>
          <a:stretch>
            <a:fillRect/>
          </a:stretch>
        </p:blipFill>
        <p:spPr bwMode="auto">
          <a:xfrm>
            <a:off x="685800" y="4114800"/>
            <a:ext cx="5638800" cy="2428875"/>
          </a:xfrm>
          <a:prstGeom prst="rect">
            <a:avLst/>
          </a:prstGeom>
          <a:noFill/>
          <a:ln w="9525">
            <a:noFill/>
            <a:miter lim="800000"/>
            <a:headEnd/>
            <a:tailEnd/>
          </a:ln>
          <a:effectLst>
            <a:glow rad="139700">
              <a:schemeClr val="accent2">
                <a:satMod val="175000"/>
                <a:alpha val="40000"/>
              </a:schemeClr>
            </a:glow>
            <a:softEdge rad="31750"/>
          </a:effectLst>
        </p:spPr>
      </p:pic>
      <p:pic>
        <p:nvPicPr>
          <p:cNvPr id="4" name="Picture 2"/>
          <p:cNvPicPr>
            <a:picLocks noChangeAspect="1" noChangeArrowheads="1"/>
          </p:cNvPicPr>
          <p:nvPr/>
        </p:nvPicPr>
        <p:blipFill>
          <a:blip r:embed="rId4" cstate="print"/>
          <a:srcRect/>
          <a:stretch>
            <a:fillRect/>
          </a:stretch>
        </p:blipFill>
        <p:spPr bwMode="auto">
          <a:xfrm>
            <a:off x="685800" y="2209800"/>
            <a:ext cx="3611724" cy="1447800"/>
          </a:xfrm>
          <a:prstGeom prst="rect">
            <a:avLst/>
          </a:prstGeom>
          <a:noFill/>
          <a:ln w="9525">
            <a:noFill/>
            <a:miter lim="800000"/>
            <a:headEnd/>
            <a:tailEnd/>
          </a:ln>
          <a:effectLst>
            <a:glow rad="228600">
              <a:schemeClr val="accent2">
                <a:satMod val="175000"/>
                <a:alpha val="40000"/>
              </a:schemeClr>
            </a:glow>
          </a:effectLst>
        </p:spPr>
      </p:pic>
      <p:pic>
        <p:nvPicPr>
          <p:cNvPr id="5" name="Picture 2"/>
          <p:cNvPicPr>
            <a:picLocks noChangeAspect="1" noChangeArrowheads="1"/>
          </p:cNvPicPr>
          <p:nvPr/>
        </p:nvPicPr>
        <p:blipFill>
          <a:blip r:embed="rId5" cstate="print"/>
          <a:srcRect/>
          <a:stretch>
            <a:fillRect/>
          </a:stretch>
        </p:blipFill>
        <p:spPr bwMode="auto">
          <a:xfrm>
            <a:off x="6629400" y="4572000"/>
            <a:ext cx="2162175" cy="1276350"/>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pPr algn="l"/>
            <a:r>
              <a:rPr lang="en-US" dirty="0" smtClean="0"/>
              <a:t>Backup Database</a:t>
            </a:r>
            <a:endParaRPr lang="en-US" dirty="0"/>
          </a:p>
        </p:txBody>
      </p:sp>
      <p:sp>
        <p:nvSpPr>
          <p:cNvPr id="3" name="TextBox 2"/>
          <p:cNvSpPr txBox="1"/>
          <p:nvPr/>
        </p:nvSpPr>
        <p:spPr>
          <a:xfrm>
            <a:off x="381000" y="990600"/>
            <a:ext cx="5029200" cy="923330"/>
          </a:xfrm>
          <a:prstGeom prst="rect">
            <a:avLst/>
          </a:prstGeom>
          <a:noFill/>
        </p:spPr>
        <p:txBody>
          <a:bodyPr wrap="square" rtlCol="0">
            <a:spAutoFit/>
          </a:bodyPr>
          <a:lstStyle/>
          <a:p>
            <a:pPr>
              <a:buFont typeface="Arial" pitchFamily="34" charset="0"/>
              <a:buChar char="•"/>
            </a:pPr>
            <a:r>
              <a:rPr lang="en-US" dirty="0" smtClean="0"/>
              <a:t> Backup Database, not just the cube</a:t>
            </a:r>
          </a:p>
          <a:p>
            <a:pPr>
              <a:buFont typeface="Arial" pitchFamily="34" charset="0"/>
              <a:buChar char="•"/>
            </a:pPr>
            <a:r>
              <a:rPr lang="en-US" dirty="0" smtClean="0"/>
              <a:t> Determine if there is a need to backup the           	database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562600" y="726648"/>
            <a:ext cx="3314700" cy="3007151"/>
          </a:xfrm>
          <a:prstGeom prst="rect">
            <a:avLst/>
          </a:prstGeom>
          <a:noFill/>
          <a:ln w="9525">
            <a:noFill/>
            <a:miter lim="800000"/>
            <a:headEnd/>
            <a:tailEnd/>
          </a:ln>
          <a:effectLst>
            <a:glow rad="139700">
              <a:schemeClr val="accent2">
                <a:satMod val="175000"/>
                <a:alpha val="40000"/>
              </a:schemeClr>
            </a:glow>
            <a:softEdge rad="31750"/>
          </a:effectLst>
        </p:spPr>
      </p:pic>
      <p:sp>
        <p:nvSpPr>
          <p:cNvPr id="5" name="Rectangle 4"/>
          <p:cNvSpPr/>
          <p:nvPr/>
        </p:nvSpPr>
        <p:spPr>
          <a:xfrm>
            <a:off x="838200" y="4038600"/>
            <a:ext cx="8001000" cy="2585323"/>
          </a:xfrm>
          <a:prstGeom prst="rect">
            <a:avLst/>
          </a:prstGeom>
        </p:spPr>
        <p:txBody>
          <a:bodyPr wrap="square">
            <a:spAutoFit/>
          </a:bodyPr>
          <a:lstStyle/>
          <a:p>
            <a:r>
              <a:rPr lang="en-US" dirty="0" smtClean="0"/>
              <a:t>&lt;Backup </a:t>
            </a:r>
            <a:r>
              <a:rPr lang="en-US" dirty="0" err="1" smtClean="0"/>
              <a:t>xmlns</a:t>
            </a:r>
            <a:r>
              <a:rPr lang="en-US" dirty="0" smtClean="0"/>
              <a:t>="http://schemas.microsoft.com/analysisservices/2003/engine"&gt;</a:t>
            </a:r>
          </a:p>
          <a:p>
            <a:r>
              <a:rPr lang="en-US" dirty="0" smtClean="0"/>
              <a:t>  &lt;Object&gt;</a:t>
            </a:r>
          </a:p>
          <a:p>
            <a:r>
              <a:rPr lang="en-US" dirty="0" smtClean="0"/>
              <a:t>    &lt;</a:t>
            </a:r>
            <a:r>
              <a:rPr lang="en-US" dirty="0" err="1" smtClean="0"/>
              <a:t>DatabaseID</a:t>
            </a:r>
            <a:r>
              <a:rPr lang="en-US" dirty="0" smtClean="0"/>
              <a:t>&gt;</a:t>
            </a:r>
            <a:r>
              <a:rPr lang="en-US" dirty="0" err="1" smtClean="0"/>
              <a:t>AdventureWorksCube</a:t>
            </a:r>
            <a:r>
              <a:rPr lang="en-US" dirty="0" smtClean="0"/>
              <a:t>&lt;/</a:t>
            </a:r>
            <a:r>
              <a:rPr lang="en-US" dirty="0" err="1" smtClean="0"/>
              <a:t>DatabaseID</a:t>
            </a:r>
            <a:r>
              <a:rPr lang="en-US" dirty="0" smtClean="0"/>
              <a:t>&gt;</a:t>
            </a:r>
          </a:p>
          <a:p>
            <a:r>
              <a:rPr lang="en-US" dirty="0" smtClean="0"/>
              <a:t>  &lt;/Object&gt;</a:t>
            </a:r>
          </a:p>
          <a:p>
            <a:r>
              <a:rPr lang="en-US" dirty="0" smtClean="0"/>
              <a:t>  &lt;File&gt;\\AWCorp\backups\StorageWorks\AW\SSAS\AWBackup.abf&lt;/File&gt;</a:t>
            </a:r>
          </a:p>
          <a:p>
            <a:r>
              <a:rPr lang="en-US" dirty="0" smtClean="0"/>
              <a:t>&lt;/Backup&gt;</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914400" y="2286000"/>
            <a:ext cx="2905125" cy="1409700"/>
          </a:xfrm>
          <a:prstGeom prst="rect">
            <a:avLst/>
          </a:prstGeom>
          <a:noFill/>
          <a:ln w="9525">
            <a:noFill/>
            <a:miter lim="800000"/>
            <a:headEnd/>
            <a:tailEnd/>
          </a:ln>
          <a:effectLst>
            <a:glow rad="139700">
              <a:schemeClr val="accent2">
                <a:satMod val="175000"/>
                <a:alpha val="40000"/>
              </a:schemeClr>
            </a:glow>
            <a:softEdge rad="3175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92" y="5867399"/>
            <a:ext cx="8293608" cy="755541"/>
          </a:xfrm>
        </p:spPr>
        <p:txBody>
          <a:bodyPr>
            <a:noAutofit/>
          </a:bodyPr>
          <a:lstStyle/>
          <a:p>
            <a:pPr algn="r"/>
            <a:r>
              <a:rPr lang="en-US" dirty="0">
                <a:solidFill>
                  <a:srgbClr val="00B0F0"/>
                </a:solidFill>
              </a:rPr>
              <a:t>What</a:t>
            </a:r>
            <a:r>
              <a:rPr lang="en-US" sz="3600" dirty="0" smtClean="0"/>
              <a:t> </a:t>
            </a:r>
            <a:r>
              <a:rPr lang="en-US" dirty="0">
                <a:solidFill>
                  <a:srgbClr val="00B0F0"/>
                </a:solidFill>
              </a:rPr>
              <a:t>would</a:t>
            </a:r>
            <a:r>
              <a:rPr lang="en-US" sz="3600" dirty="0" smtClean="0"/>
              <a:t> </a:t>
            </a:r>
            <a:r>
              <a:rPr lang="en-US" dirty="0">
                <a:solidFill>
                  <a:srgbClr val="00B0F0"/>
                </a:solidFill>
              </a:rPr>
              <a:t>we</a:t>
            </a:r>
            <a:r>
              <a:rPr lang="en-US" sz="3600" dirty="0" smtClean="0"/>
              <a:t> </a:t>
            </a:r>
            <a:r>
              <a:rPr lang="en-US" dirty="0">
                <a:solidFill>
                  <a:srgbClr val="00B0F0"/>
                </a:solidFill>
              </a:rPr>
              <a:t>want</a:t>
            </a:r>
            <a:r>
              <a:rPr lang="en-US" sz="3600" dirty="0" smtClean="0"/>
              <a:t> </a:t>
            </a:r>
            <a:br>
              <a:rPr lang="en-US" sz="3600" dirty="0" smtClean="0"/>
            </a:br>
            <a:r>
              <a:rPr lang="en-US" dirty="0">
                <a:solidFill>
                  <a:srgbClr val="00B0F0"/>
                </a:solidFill>
              </a:rPr>
              <a:t>to</a:t>
            </a:r>
            <a:r>
              <a:rPr lang="en-US" sz="3600" dirty="0" smtClean="0"/>
              <a:t> </a:t>
            </a:r>
            <a:r>
              <a:rPr lang="en-US" dirty="0">
                <a:solidFill>
                  <a:srgbClr val="00B0F0"/>
                </a:solidFill>
              </a:rPr>
              <a:t>know</a:t>
            </a:r>
            <a:r>
              <a:rPr lang="en-US" sz="3600" dirty="0" smtClean="0"/>
              <a:t> </a:t>
            </a:r>
            <a:r>
              <a:rPr lang="en-US" dirty="0">
                <a:solidFill>
                  <a:srgbClr val="00B0F0"/>
                </a:solidFill>
              </a:rPr>
              <a:t>about</a:t>
            </a:r>
            <a:r>
              <a:rPr lang="en-US" sz="3600" dirty="0" smtClean="0"/>
              <a:t> </a:t>
            </a:r>
            <a:r>
              <a:rPr lang="en-US" dirty="0">
                <a:solidFill>
                  <a:srgbClr val="00B0F0"/>
                </a:solidFill>
              </a:rPr>
              <a:t>a</a:t>
            </a:r>
            <a:r>
              <a:rPr lang="en-US" sz="3600" dirty="0" smtClean="0"/>
              <a:t> </a:t>
            </a:r>
            <a:r>
              <a:rPr lang="en-US" dirty="0">
                <a:solidFill>
                  <a:srgbClr val="00B0F0"/>
                </a:solidFill>
              </a:rPr>
              <a:t>player</a:t>
            </a:r>
          </a:p>
        </p:txBody>
      </p:sp>
      <p:pic>
        <p:nvPicPr>
          <p:cNvPr id="3" name="Picture 2" descr="casino_wallpaper_16.jpg"/>
          <p:cNvPicPr>
            <a:picLocks noChangeAspect="1"/>
          </p:cNvPicPr>
          <p:nvPr/>
        </p:nvPicPr>
        <p:blipFill>
          <a:blip r:embed="rId2" cstate="print"/>
          <a:stretch>
            <a:fillRect/>
          </a:stretch>
        </p:blipFill>
        <p:spPr>
          <a:xfrm>
            <a:off x="4602480" y="662166"/>
            <a:ext cx="2682240" cy="1676400"/>
          </a:xfrm>
          <a:prstGeom prst="rect">
            <a:avLst/>
          </a:prstGeom>
        </p:spPr>
      </p:pic>
      <p:pic>
        <p:nvPicPr>
          <p:cNvPr id="4" name="Picture 3" descr="M-Resort-Casino-Floor-3.jpg"/>
          <p:cNvPicPr>
            <a:picLocks noChangeAspect="1"/>
          </p:cNvPicPr>
          <p:nvPr/>
        </p:nvPicPr>
        <p:blipFill>
          <a:blip r:embed="rId3" cstate="print"/>
          <a:stretch>
            <a:fillRect/>
          </a:stretch>
        </p:blipFill>
        <p:spPr>
          <a:xfrm>
            <a:off x="6781800" y="292051"/>
            <a:ext cx="1818969" cy="1208315"/>
          </a:xfrm>
          <a:prstGeom prst="rect">
            <a:avLst/>
          </a:prstGeom>
        </p:spPr>
      </p:pic>
      <p:sp>
        <p:nvSpPr>
          <p:cNvPr id="5" name="TextBox 4"/>
          <p:cNvSpPr txBox="1"/>
          <p:nvPr/>
        </p:nvSpPr>
        <p:spPr>
          <a:xfrm>
            <a:off x="609600" y="1000869"/>
            <a:ext cx="3505200" cy="2677656"/>
          </a:xfrm>
          <a:prstGeom prst="rect">
            <a:avLst/>
          </a:prstGeom>
          <a:noFill/>
        </p:spPr>
        <p:txBody>
          <a:bodyPr wrap="square" rtlCol="0">
            <a:spAutoFit/>
          </a:bodyPr>
          <a:lstStyle/>
          <a:p>
            <a:pPr>
              <a:buFont typeface="Arial" pitchFamily="34" charset="0"/>
              <a:buChar char="•"/>
            </a:pPr>
            <a:r>
              <a:rPr lang="en-US" sz="2800" dirty="0" smtClean="0"/>
              <a:t>Gender</a:t>
            </a:r>
          </a:p>
          <a:p>
            <a:pPr>
              <a:buFont typeface="Arial" pitchFamily="34" charset="0"/>
              <a:buChar char="•"/>
            </a:pPr>
            <a:r>
              <a:rPr lang="en-US" sz="2800" dirty="0" smtClean="0"/>
              <a:t>Postal Code</a:t>
            </a:r>
          </a:p>
          <a:p>
            <a:pPr>
              <a:buFont typeface="Arial" pitchFamily="34" charset="0"/>
              <a:buChar char="•"/>
            </a:pPr>
            <a:r>
              <a:rPr lang="en-US" sz="2800" dirty="0" smtClean="0"/>
              <a:t>Age</a:t>
            </a:r>
          </a:p>
          <a:p>
            <a:pPr>
              <a:buFont typeface="Arial" pitchFamily="34" charset="0"/>
              <a:buChar char="•"/>
            </a:pPr>
            <a:r>
              <a:rPr lang="en-US" sz="2800" dirty="0" smtClean="0"/>
              <a:t>Type of Game</a:t>
            </a:r>
          </a:p>
          <a:p>
            <a:pPr>
              <a:buFont typeface="Arial" pitchFamily="34" charset="0"/>
              <a:buChar char="•"/>
            </a:pPr>
            <a:r>
              <a:rPr lang="en-US" sz="2800" dirty="0" smtClean="0"/>
              <a:t>Section of boat</a:t>
            </a:r>
          </a:p>
          <a:p>
            <a:pPr>
              <a:buFont typeface="Arial" pitchFamily="34" charset="0"/>
              <a:buChar char="•"/>
            </a:pPr>
            <a:r>
              <a:rPr lang="en-US" sz="2800" dirty="0" smtClean="0"/>
              <a:t>Day of Week</a:t>
            </a:r>
          </a:p>
        </p:txBody>
      </p:sp>
      <p:sp>
        <p:nvSpPr>
          <p:cNvPr id="6" name="TextBox 5"/>
          <p:cNvSpPr txBox="1"/>
          <p:nvPr/>
        </p:nvSpPr>
        <p:spPr>
          <a:xfrm>
            <a:off x="6355080" y="3154813"/>
            <a:ext cx="3505200" cy="1815882"/>
          </a:xfrm>
          <a:prstGeom prst="rect">
            <a:avLst/>
          </a:prstGeom>
          <a:noFill/>
        </p:spPr>
        <p:txBody>
          <a:bodyPr wrap="square" rtlCol="0">
            <a:spAutoFit/>
          </a:bodyPr>
          <a:lstStyle/>
          <a:p>
            <a:pPr>
              <a:buFont typeface="Arial" pitchFamily="34" charset="0"/>
              <a:buChar char="•"/>
            </a:pPr>
            <a:r>
              <a:rPr lang="en-US" sz="2800" dirty="0" smtClean="0"/>
              <a:t>Coin In</a:t>
            </a:r>
          </a:p>
          <a:p>
            <a:pPr>
              <a:buFont typeface="Arial" pitchFamily="34" charset="0"/>
              <a:buChar char="•"/>
            </a:pPr>
            <a:r>
              <a:rPr lang="en-US" sz="2800" dirty="0" smtClean="0"/>
              <a:t>Win\Loss</a:t>
            </a:r>
          </a:p>
          <a:p>
            <a:pPr>
              <a:buFont typeface="Arial" pitchFamily="34" charset="0"/>
              <a:buChar char="•"/>
            </a:pPr>
            <a:r>
              <a:rPr lang="en-US" sz="2800" dirty="0" smtClean="0"/>
              <a:t>Jackpots</a:t>
            </a:r>
          </a:p>
          <a:p>
            <a:pPr>
              <a:buFont typeface="Arial" pitchFamily="34" charset="0"/>
              <a:buChar char="•"/>
            </a:pPr>
            <a:r>
              <a:rPr lang="en-US" sz="2800" dirty="0" smtClean="0"/>
              <a:t>Buy In</a:t>
            </a:r>
          </a:p>
        </p:txBody>
      </p:sp>
      <p:sp>
        <p:nvSpPr>
          <p:cNvPr id="7" name="TextBox 6"/>
          <p:cNvSpPr txBox="1"/>
          <p:nvPr/>
        </p:nvSpPr>
        <p:spPr>
          <a:xfrm>
            <a:off x="228600" y="308223"/>
            <a:ext cx="3200400" cy="707886"/>
          </a:xfrm>
          <a:prstGeom prst="rect">
            <a:avLst/>
          </a:prstGeom>
          <a:noFill/>
        </p:spPr>
        <p:txBody>
          <a:bodyPr wrap="square" rtlCol="0">
            <a:spAutoFit/>
          </a:bodyPr>
          <a:lstStyle/>
          <a:p>
            <a:r>
              <a:rPr lang="en-US" sz="4000" dirty="0" smtClean="0"/>
              <a:t>Dimensions</a:t>
            </a:r>
            <a:endParaRPr lang="en-US" sz="4000" dirty="0"/>
          </a:p>
        </p:txBody>
      </p:sp>
      <p:sp>
        <p:nvSpPr>
          <p:cNvPr id="8" name="TextBox 7"/>
          <p:cNvSpPr txBox="1"/>
          <p:nvPr/>
        </p:nvSpPr>
        <p:spPr>
          <a:xfrm>
            <a:off x="5684520" y="2446927"/>
            <a:ext cx="3200400" cy="707886"/>
          </a:xfrm>
          <a:prstGeom prst="rect">
            <a:avLst/>
          </a:prstGeom>
          <a:noFill/>
        </p:spPr>
        <p:txBody>
          <a:bodyPr wrap="square" rtlCol="0">
            <a:spAutoFit/>
          </a:bodyPr>
          <a:lstStyle/>
          <a:p>
            <a:r>
              <a:rPr lang="en-US" sz="4000" dirty="0" smtClean="0"/>
              <a:t>Facts</a:t>
            </a:r>
            <a:endParaRPr lang="en-US" sz="4000" dirty="0"/>
          </a:p>
        </p:txBody>
      </p:sp>
      <p:sp>
        <p:nvSpPr>
          <p:cNvPr id="9" name="TextBox 8"/>
          <p:cNvSpPr txBox="1"/>
          <p:nvPr/>
        </p:nvSpPr>
        <p:spPr>
          <a:xfrm>
            <a:off x="609600" y="3663140"/>
            <a:ext cx="3169920" cy="2092881"/>
          </a:xfrm>
          <a:prstGeom prst="rect">
            <a:avLst/>
          </a:prstGeom>
          <a:noFill/>
        </p:spPr>
        <p:txBody>
          <a:bodyPr wrap="square" rtlCol="0">
            <a:spAutoFit/>
          </a:bodyPr>
          <a:lstStyle/>
          <a:p>
            <a:pPr>
              <a:buFont typeface="Arial" pitchFamily="34" charset="0"/>
              <a:buChar char="•"/>
            </a:pPr>
            <a:r>
              <a:rPr lang="en-US" sz="2800" dirty="0"/>
              <a:t>Hour of Day</a:t>
            </a:r>
          </a:p>
          <a:p>
            <a:pPr>
              <a:buFont typeface="Arial" pitchFamily="34" charset="0"/>
              <a:buChar char="•"/>
            </a:pPr>
            <a:r>
              <a:rPr lang="en-US" sz="2800" dirty="0"/>
              <a:t>Day of Year</a:t>
            </a:r>
          </a:p>
          <a:p>
            <a:pPr>
              <a:buFont typeface="Arial" pitchFamily="34" charset="0"/>
              <a:buChar char="•"/>
            </a:pPr>
            <a:r>
              <a:rPr lang="en-US" sz="2800" dirty="0"/>
              <a:t>Year</a:t>
            </a:r>
          </a:p>
          <a:p>
            <a:pPr>
              <a:buFont typeface="Arial" pitchFamily="34" charset="0"/>
              <a:buChar char="•"/>
            </a:pPr>
            <a:r>
              <a:rPr lang="en-US" sz="2800" dirty="0"/>
              <a:t>Month</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486400"/>
            <a:ext cx="7543800" cy="914400"/>
          </a:xfrm>
        </p:spPr>
        <p:txBody>
          <a:bodyPr/>
          <a:lstStyle/>
          <a:p>
            <a:pPr algn="l"/>
            <a:r>
              <a:rPr lang="en-US" dirty="0">
                <a:solidFill>
                  <a:srgbClr val="00B0F0"/>
                </a:solidFill>
              </a:rPr>
              <a:t>Data</a:t>
            </a:r>
            <a:r>
              <a:rPr lang="en-US" dirty="0" smtClean="0"/>
              <a:t> </a:t>
            </a:r>
            <a:r>
              <a:rPr lang="en-US" dirty="0">
                <a:solidFill>
                  <a:srgbClr val="00B0F0"/>
                </a:solidFill>
              </a:rPr>
              <a:t>Tools</a:t>
            </a:r>
          </a:p>
        </p:txBody>
      </p:sp>
      <p:pic>
        <p:nvPicPr>
          <p:cNvPr id="3074" name="Picture 2"/>
          <p:cNvPicPr>
            <a:picLocks noChangeAspect="1" noChangeArrowheads="1"/>
          </p:cNvPicPr>
          <p:nvPr/>
        </p:nvPicPr>
        <p:blipFill>
          <a:blip r:embed="rId2" cstate="print"/>
          <a:srcRect/>
          <a:stretch>
            <a:fillRect/>
          </a:stretch>
        </p:blipFill>
        <p:spPr bwMode="auto">
          <a:xfrm>
            <a:off x="3352800" y="152400"/>
            <a:ext cx="3367197" cy="4139840"/>
          </a:xfrm>
          <a:prstGeom prst="rect">
            <a:avLst/>
          </a:prstGeom>
          <a:noFill/>
          <a:ln w="9525">
            <a:noFill/>
            <a:miter lim="800000"/>
            <a:headEnd/>
            <a:tailEnd/>
          </a:ln>
          <a:effectLst>
            <a:glow rad="228600">
              <a:schemeClr val="accent2">
                <a:satMod val="175000"/>
                <a:alpha val="40000"/>
              </a:schemeClr>
            </a:glow>
          </a:effectLst>
        </p:spPr>
      </p:pic>
      <p:sp>
        <p:nvSpPr>
          <p:cNvPr id="4" name="TextBox 3"/>
          <p:cNvSpPr txBox="1"/>
          <p:nvPr/>
        </p:nvSpPr>
        <p:spPr>
          <a:xfrm>
            <a:off x="457200" y="304800"/>
            <a:ext cx="3200400" cy="4801314"/>
          </a:xfrm>
          <a:prstGeom prst="rect">
            <a:avLst/>
          </a:prstGeom>
          <a:noFill/>
        </p:spPr>
        <p:txBody>
          <a:bodyPr wrap="square" rtlCol="0">
            <a:spAutoFit/>
          </a:bodyPr>
          <a:lstStyle/>
          <a:p>
            <a:pPr>
              <a:lnSpc>
                <a:spcPct val="200000"/>
              </a:lnSpc>
              <a:buFont typeface="Arial" pitchFamily="34" charset="0"/>
              <a:buChar char="•"/>
            </a:pPr>
            <a:r>
              <a:rPr lang="en-US" sz="2400" dirty="0" smtClean="0"/>
              <a:t>Is a project type</a:t>
            </a:r>
          </a:p>
          <a:p>
            <a:pPr>
              <a:lnSpc>
                <a:spcPct val="200000"/>
              </a:lnSpc>
              <a:buFont typeface="Arial" pitchFamily="34" charset="0"/>
              <a:buChar char="•"/>
            </a:pPr>
            <a:r>
              <a:rPr lang="en-US" sz="2400" dirty="0" smtClean="0"/>
              <a:t>Data Source</a:t>
            </a:r>
          </a:p>
          <a:p>
            <a:pPr>
              <a:lnSpc>
                <a:spcPct val="200000"/>
              </a:lnSpc>
              <a:buFont typeface="Arial" pitchFamily="34" charset="0"/>
              <a:buChar char="•"/>
            </a:pPr>
            <a:r>
              <a:rPr lang="en-US" sz="2400" dirty="0" smtClean="0"/>
              <a:t>Data Source View</a:t>
            </a:r>
          </a:p>
          <a:p>
            <a:pPr>
              <a:lnSpc>
                <a:spcPct val="200000"/>
              </a:lnSpc>
              <a:buFont typeface="Arial" pitchFamily="34" charset="0"/>
              <a:buChar char="•"/>
            </a:pPr>
            <a:r>
              <a:rPr lang="en-US" sz="2400" dirty="0" smtClean="0"/>
              <a:t>Cubes</a:t>
            </a:r>
          </a:p>
          <a:p>
            <a:pPr>
              <a:lnSpc>
                <a:spcPct val="200000"/>
              </a:lnSpc>
              <a:buFont typeface="Arial" pitchFamily="34" charset="0"/>
              <a:buChar char="•"/>
            </a:pPr>
            <a:r>
              <a:rPr lang="en-US" sz="2400" dirty="0" smtClean="0"/>
              <a:t>Dimensions</a:t>
            </a:r>
          </a:p>
          <a:p>
            <a:pPr>
              <a:lnSpc>
                <a:spcPct val="200000"/>
              </a:lnSpc>
              <a:buFont typeface="Arial" pitchFamily="34" charset="0"/>
              <a:buChar char="•"/>
            </a:pPr>
            <a:r>
              <a:rPr lang="en-US" sz="2400" dirty="0" smtClean="0"/>
              <a:t>Roles</a:t>
            </a:r>
          </a:p>
          <a:p>
            <a:pPr>
              <a:buFont typeface="Arial" pitchFamily="34" charset="0"/>
              <a:buChar char="•"/>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885" y="2588080"/>
            <a:ext cx="3324225" cy="3922586"/>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rgbClr val="00B0F0"/>
                </a:solidFill>
              </a:rPr>
              <a:t>How</a:t>
            </a:r>
            <a:r>
              <a:rPr lang="en-US" dirty="0" smtClean="0"/>
              <a:t> </a:t>
            </a:r>
            <a:r>
              <a:rPr lang="en-US" dirty="0">
                <a:solidFill>
                  <a:srgbClr val="00B0F0"/>
                </a:solidFill>
              </a:rPr>
              <a:t>to</a:t>
            </a:r>
            <a:r>
              <a:rPr lang="en-US" dirty="0" smtClean="0"/>
              <a:t> </a:t>
            </a:r>
            <a:r>
              <a:rPr lang="en-US" dirty="0">
                <a:solidFill>
                  <a:srgbClr val="00B0F0"/>
                </a:solidFill>
              </a:rPr>
              <a:t>get</a:t>
            </a:r>
            <a:r>
              <a:rPr lang="en-US" dirty="0" smtClean="0"/>
              <a:t> </a:t>
            </a:r>
            <a:r>
              <a:rPr lang="en-US" dirty="0">
                <a:solidFill>
                  <a:srgbClr val="00B0F0"/>
                </a:solidFill>
              </a:rPr>
              <a:t>the</a:t>
            </a:r>
            <a:r>
              <a:rPr lang="en-US" dirty="0" smtClean="0"/>
              <a:t> </a:t>
            </a:r>
            <a:r>
              <a:rPr lang="en-US" dirty="0">
                <a:solidFill>
                  <a:srgbClr val="00B0F0"/>
                </a:solidFill>
              </a:rPr>
              <a:t>Data</a:t>
            </a:r>
          </a:p>
        </p:txBody>
      </p:sp>
      <p:sp>
        <p:nvSpPr>
          <p:cNvPr id="3" name="TextBox 2"/>
          <p:cNvSpPr txBox="1"/>
          <p:nvPr/>
        </p:nvSpPr>
        <p:spPr>
          <a:xfrm>
            <a:off x="838200" y="914400"/>
            <a:ext cx="6553200" cy="6494085"/>
          </a:xfrm>
          <a:prstGeom prst="rect">
            <a:avLst/>
          </a:prstGeom>
          <a:noFill/>
        </p:spPr>
        <p:txBody>
          <a:bodyPr wrap="square" rtlCol="0">
            <a:spAutoFit/>
          </a:bodyPr>
          <a:lstStyle/>
          <a:p>
            <a:pPr>
              <a:lnSpc>
                <a:spcPct val="200000"/>
              </a:lnSpc>
              <a:buFont typeface="Arial" pitchFamily="34" charset="0"/>
              <a:buChar char="•"/>
            </a:pPr>
            <a:r>
              <a:rPr lang="en-US" sz="3200" dirty="0" smtClean="0"/>
              <a:t>SQL Server Management Studio</a:t>
            </a:r>
          </a:p>
          <a:p>
            <a:pPr>
              <a:lnSpc>
                <a:spcPct val="200000"/>
              </a:lnSpc>
              <a:buFont typeface="Arial" pitchFamily="34" charset="0"/>
              <a:buChar char="•"/>
            </a:pPr>
            <a:r>
              <a:rPr lang="en-US" sz="3200" dirty="0" smtClean="0"/>
              <a:t>Excel</a:t>
            </a:r>
          </a:p>
          <a:p>
            <a:pPr>
              <a:lnSpc>
                <a:spcPct val="200000"/>
              </a:lnSpc>
              <a:buFont typeface="Arial" pitchFamily="34" charset="0"/>
              <a:buChar char="•"/>
            </a:pPr>
            <a:r>
              <a:rPr lang="en-US" sz="3200" dirty="0" smtClean="0"/>
              <a:t>MDX</a:t>
            </a:r>
          </a:p>
          <a:p>
            <a:pPr>
              <a:lnSpc>
                <a:spcPct val="200000"/>
              </a:lnSpc>
              <a:buFont typeface="Arial" pitchFamily="34" charset="0"/>
              <a:buChar char="•"/>
            </a:pPr>
            <a:r>
              <a:rPr lang="en-US" sz="3200" dirty="0" smtClean="0"/>
              <a:t>DAX</a:t>
            </a:r>
          </a:p>
          <a:p>
            <a:pPr>
              <a:lnSpc>
                <a:spcPct val="200000"/>
              </a:lnSpc>
              <a:buFont typeface="Arial" pitchFamily="34" charset="0"/>
              <a:buChar char="•"/>
            </a:pPr>
            <a:r>
              <a:rPr lang="en-US" sz="3200" dirty="0" smtClean="0"/>
              <a:t>Reporting Services</a:t>
            </a:r>
          </a:p>
          <a:p>
            <a:pPr>
              <a:lnSpc>
                <a:spcPct val="200000"/>
              </a:lnSpc>
              <a:buFont typeface="Arial" pitchFamily="34" charset="0"/>
              <a:buChar char="•"/>
            </a:pPr>
            <a:r>
              <a:rPr lang="en-US" sz="3200" dirty="0" smtClean="0"/>
              <a:t>Third Party Reporting Tools</a:t>
            </a:r>
          </a:p>
          <a:p>
            <a:pPr>
              <a:buFont typeface="Arial" pitchFamily="34" charset="0"/>
              <a:buChar char="•"/>
            </a:pP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4724400" y="2057400"/>
            <a:ext cx="5660258" cy="3276600"/>
          </a:xfrm>
          <a:prstGeom prst="rect">
            <a:avLst/>
          </a:prstGeom>
          <a:noFill/>
          <a:ln w="9525">
            <a:noFill/>
            <a:miter lim="800000"/>
            <a:headEnd/>
            <a:tailEnd/>
          </a:ln>
          <a:effectLst>
            <a:glow rad="228600">
              <a:schemeClr val="accent2">
                <a:satMod val="175000"/>
                <a:alpha val="40000"/>
              </a:schemeClr>
            </a:glow>
          </a:effectLst>
        </p:spPr>
      </p:pic>
      <p:sp>
        <p:nvSpPr>
          <p:cNvPr id="7" name="Down Arrow 6"/>
          <p:cNvSpPr/>
          <p:nvPr/>
        </p:nvSpPr>
        <p:spPr>
          <a:xfrm rot="2607712">
            <a:off x="6786490" y="1703847"/>
            <a:ext cx="574696"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david.bland\Desktop\SSAS\dem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08122"/>
            <a:ext cx="1050472"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 Sponsors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76300"/>
            <a:ext cx="79533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09850"/>
            <a:ext cx="67627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8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1143000"/>
          </a:xfrm>
        </p:spPr>
        <p:txBody>
          <a:bodyPr/>
          <a:lstStyle/>
          <a:p>
            <a:r>
              <a:rPr lang="en-US" dirty="0" smtClean="0"/>
              <a:t>Questions?</a:t>
            </a:r>
            <a:endParaRPr lang="en-US" dirty="0"/>
          </a:p>
        </p:txBody>
      </p:sp>
      <p:sp>
        <p:nvSpPr>
          <p:cNvPr id="3" name="Title 1"/>
          <p:cNvSpPr txBox="1">
            <a:spLocks/>
          </p:cNvSpPr>
          <p:nvPr/>
        </p:nvSpPr>
        <p:spPr>
          <a:xfrm>
            <a:off x="381000" y="1447800"/>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Thank</a:t>
            </a:r>
            <a:r>
              <a:rPr kumimoji="0" lang="en-US" sz="8800" b="1" i="0" u="none" strike="noStrike" kern="1200" cap="none"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You</a:t>
            </a:r>
            <a:endParaRPr kumimoji="0" lang="en-US" sz="88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
            <a:ext cx="8229600" cy="5333999"/>
          </a:xfrm>
        </p:spPr>
        <p:txBody>
          <a:bodyPr>
            <a:normAutofit/>
          </a:bodyPr>
          <a:lstStyle/>
          <a:p>
            <a:pPr>
              <a:lnSpc>
                <a:spcPct val="150000"/>
              </a:lnSpc>
            </a:pPr>
            <a:r>
              <a:rPr lang="en-US" sz="2400" dirty="0" smtClean="0"/>
              <a:t>Dave Bland</a:t>
            </a:r>
          </a:p>
          <a:p>
            <a:pPr lvl="1">
              <a:lnSpc>
                <a:spcPct val="150000"/>
              </a:lnSpc>
            </a:pPr>
            <a:r>
              <a:rPr lang="en-US" sz="2400" smtClean="0"/>
              <a:t>14 </a:t>
            </a:r>
            <a:r>
              <a:rPr lang="en-US" sz="2400" dirty="0" smtClean="0"/>
              <a:t>years DBA Experience</a:t>
            </a:r>
          </a:p>
          <a:p>
            <a:pPr lvl="1">
              <a:lnSpc>
                <a:spcPct val="150000"/>
              </a:lnSpc>
            </a:pPr>
            <a:r>
              <a:rPr lang="en-US" sz="2400" dirty="0" smtClean="0"/>
              <a:t>Teaching SQL Server since 1999</a:t>
            </a:r>
          </a:p>
          <a:p>
            <a:pPr lvl="1">
              <a:lnSpc>
                <a:spcPct val="150000"/>
              </a:lnSpc>
            </a:pPr>
            <a:r>
              <a:rPr lang="en-US" sz="2400" dirty="0" smtClean="0"/>
              <a:t>Frequent SQL Saturday presenter in Midwest</a:t>
            </a:r>
          </a:p>
          <a:p>
            <a:pPr lvl="1">
              <a:lnSpc>
                <a:spcPct val="150000"/>
              </a:lnSpc>
            </a:pPr>
            <a:r>
              <a:rPr lang="en-US" sz="2400" dirty="0" smtClean="0"/>
              <a:t>SQL Server Instructor at Harper College, Palatine, IL</a:t>
            </a:r>
          </a:p>
          <a:p>
            <a:pPr lvl="1">
              <a:lnSpc>
                <a:spcPct val="150000"/>
              </a:lnSpc>
            </a:pPr>
            <a:r>
              <a:rPr lang="en-US" sz="2400" dirty="0" smtClean="0"/>
              <a:t>Currently supervise a team of DBAs at Stericycle</a:t>
            </a:r>
          </a:p>
          <a:p>
            <a:pPr lvl="1">
              <a:lnSpc>
                <a:spcPct val="150000"/>
              </a:lnSpc>
            </a:pPr>
            <a:r>
              <a:rPr lang="en-US" sz="2400" dirty="0" smtClean="0"/>
              <a:t>DBA consultant for Einstein Technology Solutions, Lombard, IL</a:t>
            </a:r>
            <a:endParaRPr lang="en-US" sz="2400" dirty="0"/>
          </a:p>
        </p:txBody>
      </p:sp>
      <p:sp>
        <p:nvSpPr>
          <p:cNvPr id="3" name="Title 2"/>
          <p:cNvSpPr>
            <a:spLocks noGrp="1"/>
          </p:cNvSpPr>
          <p:nvPr>
            <p:ph type="title"/>
          </p:nvPr>
        </p:nvSpPr>
        <p:spPr>
          <a:xfrm>
            <a:off x="762000" y="5410200"/>
            <a:ext cx="7543800" cy="914400"/>
          </a:xfrm>
        </p:spPr>
        <p:txBody>
          <a:bodyPr/>
          <a:lstStyle/>
          <a:p>
            <a:r>
              <a:rPr lang="en-US" dirty="0" smtClean="0">
                <a:solidFill>
                  <a:srgbClr val="00B0F0"/>
                </a:solidFill>
              </a:rPr>
              <a:t>About Me</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94" y="2412050"/>
            <a:ext cx="2839387" cy="75983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5168" y="1260349"/>
            <a:ext cx="1850882" cy="1110529"/>
          </a:xfrm>
          <a:prstGeom prst="rect">
            <a:avLst/>
          </a:prstGeom>
        </p:spPr>
      </p:pic>
      <p:pic>
        <p:nvPicPr>
          <p:cNvPr id="19" name="Picture 18"/>
          <p:cNvPicPr>
            <a:picLocks noChangeAspect="1"/>
          </p:cNvPicPr>
          <p:nvPr/>
        </p:nvPicPr>
        <p:blipFill>
          <a:blip r:embed="rId5" cstate="print"/>
          <a:stretch>
            <a:fillRect/>
          </a:stretch>
        </p:blipFill>
        <p:spPr>
          <a:xfrm>
            <a:off x="325597" y="3504118"/>
            <a:ext cx="2144885" cy="989947"/>
          </a:xfrm>
          <a:prstGeom prst="rect">
            <a:avLst/>
          </a:prstGeom>
        </p:spPr>
      </p:pic>
      <p:pic>
        <p:nvPicPr>
          <p:cNvPr id="20" name="Picture 19"/>
          <p:cNvPicPr>
            <a:picLocks noChangeAspect="1"/>
          </p:cNvPicPr>
          <p:nvPr/>
        </p:nvPicPr>
        <p:blipFill>
          <a:blip r:embed="rId6" cstate="print"/>
          <a:stretch>
            <a:fillRect/>
          </a:stretch>
        </p:blipFill>
        <p:spPr>
          <a:xfrm>
            <a:off x="3962400" y="5943600"/>
            <a:ext cx="2533650" cy="676275"/>
          </a:xfrm>
          <a:prstGeom prst="rect">
            <a:avLst/>
          </a:prstGeom>
        </p:spPr>
      </p:pic>
      <p:pic>
        <p:nvPicPr>
          <p:cNvPr id="21" name="Picture 20"/>
          <p:cNvPicPr>
            <a:picLocks noChangeAspect="1"/>
          </p:cNvPicPr>
          <p:nvPr/>
        </p:nvPicPr>
        <p:blipFill>
          <a:blip r:embed="rId7" cstate="print"/>
          <a:stretch>
            <a:fillRect/>
          </a:stretch>
        </p:blipFill>
        <p:spPr>
          <a:xfrm>
            <a:off x="3201535" y="4640580"/>
            <a:ext cx="3238500" cy="685800"/>
          </a:xfrm>
          <a:prstGeom prst="rect">
            <a:avLst/>
          </a:prstGeom>
        </p:spPr>
      </p:pic>
      <p:pic>
        <p:nvPicPr>
          <p:cNvPr id="22" name="Picture 21"/>
          <p:cNvPicPr>
            <a:picLocks noChangeAspect="1"/>
          </p:cNvPicPr>
          <p:nvPr/>
        </p:nvPicPr>
        <p:blipFill>
          <a:blip r:embed="rId8" cstate="print"/>
          <a:stretch>
            <a:fillRect/>
          </a:stretch>
        </p:blipFill>
        <p:spPr>
          <a:xfrm>
            <a:off x="6629400" y="4191000"/>
            <a:ext cx="2172410" cy="2286000"/>
          </a:xfrm>
          <a:prstGeom prst="rect">
            <a:avLst/>
          </a:prstGeom>
        </p:spPr>
      </p:pic>
      <p:pic>
        <p:nvPicPr>
          <p:cNvPr id="23" name="Picture 22"/>
          <p:cNvPicPr>
            <a:picLocks noChangeAspect="1"/>
          </p:cNvPicPr>
          <p:nvPr/>
        </p:nvPicPr>
        <p:blipFill>
          <a:blip r:embed="rId9" cstate="print"/>
          <a:stretch>
            <a:fillRect/>
          </a:stretch>
        </p:blipFill>
        <p:spPr>
          <a:xfrm>
            <a:off x="228600" y="228600"/>
            <a:ext cx="1625045" cy="1430040"/>
          </a:xfrm>
          <a:prstGeom prst="rect">
            <a:avLst/>
          </a:prstGeom>
        </p:spPr>
      </p:pic>
      <p:pic>
        <p:nvPicPr>
          <p:cNvPr id="24" name="Picture 23"/>
          <p:cNvPicPr>
            <a:picLocks noChangeAspect="1"/>
          </p:cNvPicPr>
          <p:nvPr/>
        </p:nvPicPr>
        <p:blipFill>
          <a:blip r:embed="rId10" cstate="print"/>
          <a:stretch>
            <a:fillRect/>
          </a:stretch>
        </p:blipFill>
        <p:spPr>
          <a:xfrm>
            <a:off x="6653192" y="1371600"/>
            <a:ext cx="2490808" cy="1458034"/>
          </a:xfrm>
          <a:prstGeom prst="rect">
            <a:avLst/>
          </a:prstGeom>
        </p:spPr>
      </p:pic>
      <p:sp>
        <p:nvSpPr>
          <p:cNvPr id="27" name="TextBox 26"/>
          <p:cNvSpPr txBox="1"/>
          <p:nvPr/>
        </p:nvSpPr>
        <p:spPr>
          <a:xfrm>
            <a:off x="2157578" y="228600"/>
            <a:ext cx="5476670" cy="846386"/>
          </a:xfrm>
          <a:prstGeom prst="rect">
            <a:avLst/>
          </a:prstGeom>
          <a:noFill/>
          <a:ln w="15875">
            <a:solidFill>
              <a:schemeClr val="accent1"/>
            </a:solidFill>
          </a:ln>
        </p:spPr>
        <p:txBody>
          <a:bodyPr wrap="square" rtlCol="0">
            <a:spAutoFit/>
          </a:bodyPr>
          <a:lstStyle/>
          <a:p>
            <a:pPr algn="ctr"/>
            <a:r>
              <a:rPr lang="en-US" sz="4900" dirty="0">
                <a:solidFill>
                  <a:srgbClr val="00B0F0"/>
                </a:solidFill>
                <a:effectLst>
                  <a:outerShdw blurRad="38100" dist="38100" dir="2700000" algn="tl">
                    <a:srgbClr val="000000">
                      <a:alpha val="43137"/>
                    </a:srgbClr>
                  </a:outerShdw>
                </a:effectLst>
                <a:latin typeface="+mj-lt"/>
                <a:ea typeface="+mj-ea"/>
                <a:cs typeface="+mj-cs"/>
              </a:rPr>
              <a:t>Certifications</a:t>
            </a:r>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7525" y="4737100"/>
            <a:ext cx="24542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48004" y="2180936"/>
            <a:ext cx="3405188"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13" cstate="print"/>
          <a:stretch>
            <a:fillRect/>
          </a:stretch>
        </p:blipFill>
        <p:spPr>
          <a:xfrm>
            <a:off x="1624514" y="1371600"/>
            <a:ext cx="2694571" cy="8382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447800"/>
            <a:ext cx="5943600" cy="3810000"/>
          </a:xfrm>
        </p:spPr>
        <p:txBody>
          <a:bodyPr>
            <a:noAutofit/>
          </a:bodyPr>
          <a:lstStyle/>
          <a:p>
            <a:pPr>
              <a:lnSpc>
                <a:spcPct val="200000"/>
              </a:lnSpc>
            </a:pPr>
            <a:r>
              <a:rPr lang="en-US" sz="3200" dirty="0" smtClean="0"/>
              <a:t>SSAS Fundamentals</a:t>
            </a:r>
          </a:p>
          <a:p>
            <a:pPr>
              <a:lnSpc>
                <a:spcPct val="200000"/>
              </a:lnSpc>
            </a:pPr>
            <a:r>
              <a:rPr lang="en-US" sz="3200" dirty="0" smtClean="0"/>
              <a:t>SSAS Security</a:t>
            </a:r>
          </a:p>
          <a:p>
            <a:pPr>
              <a:lnSpc>
                <a:spcPct val="200000"/>
              </a:lnSpc>
            </a:pPr>
            <a:r>
              <a:rPr lang="en-US" sz="3200" dirty="0" smtClean="0"/>
              <a:t>Cube Processing</a:t>
            </a:r>
          </a:p>
          <a:p>
            <a:pPr>
              <a:lnSpc>
                <a:spcPct val="200000"/>
              </a:lnSpc>
            </a:pPr>
            <a:r>
              <a:rPr lang="en-US" sz="3200" dirty="0" smtClean="0"/>
              <a:t>Database Backups</a:t>
            </a:r>
          </a:p>
          <a:p>
            <a:pPr>
              <a:lnSpc>
                <a:spcPct val="200000"/>
              </a:lnSpc>
            </a:pPr>
            <a:r>
              <a:rPr lang="en-US" sz="3200" dirty="0" smtClean="0"/>
              <a:t>How to read the data</a:t>
            </a:r>
            <a:endParaRPr lang="en-US" sz="3200" dirty="0"/>
          </a:p>
        </p:txBody>
      </p:sp>
      <p:sp>
        <p:nvSpPr>
          <p:cNvPr id="3" name="Title 2"/>
          <p:cNvSpPr>
            <a:spLocks noGrp="1"/>
          </p:cNvSpPr>
          <p:nvPr>
            <p:ph type="title"/>
          </p:nvPr>
        </p:nvSpPr>
        <p:spPr>
          <a:xfrm>
            <a:off x="457200" y="152400"/>
            <a:ext cx="8229600" cy="762000"/>
          </a:xfrm>
        </p:spPr>
        <p:txBody>
          <a:bodyPr>
            <a:normAutofit fontScale="90000"/>
          </a:bodyPr>
          <a:lstStyle/>
          <a:p>
            <a:r>
              <a:rPr lang="en-US" dirty="0">
                <a:solidFill>
                  <a:srgbClr val="00B0F0"/>
                </a:solidFill>
              </a:rPr>
              <a:t>Agenda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685801"/>
            <a:ext cx="7315200" cy="4648199"/>
          </a:xfrm>
        </p:spPr>
        <p:txBody>
          <a:bodyPr>
            <a:normAutofit/>
          </a:bodyPr>
          <a:lstStyle/>
          <a:p>
            <a:r>
              <a:rPr lang="en-US" dirty="0" smtClean="0"/>
              <a:t>“</a:t>
            </a:r>
            <a:r>
              <a:rPr lang="en-US" i="1" dirty="0" smtClean="0"/>
              <a:t>Analysis Services is an online analytical data engine used in decision support and business intelligence (BI) solutions, providing the analytical data for business reports and client applications such as Excel, Reporting Services reports, and other third-party BI tools</a:t>
            </a:r>
            <a:r>
              <a:rPr lang="en-US" dirty="0" smtClean="0"/>
              <a:t>”  - Microsoft.com</a:t>
            </a:r>
          </a:p>
          <a:p>
            <a:pPr>
              <a:buNone/>
            </a:pPr>
            <a:endParaRPr lang="en-US" dirty="0" smtClean="0"/>
          </a:p>
          <a:p>
            <a:r>
              <a:rPr lang="en-US" dirty="0" smtClean="0"/>
              <a:t>SSAS can be used for data analysis</a:t>
            </a:r>
          </a:p>
          <a:p>
            <a:pPr lvl="1">
              <a:lnSpc>
                <a:spcPct val="160000"/>
              </a:lnSpc>
            </a:pPr>
            <a:r>
              <a:rPr lang="en-US" dirty="0" smtClean="0"/>
              <a:t>Reports</a:t>
            </a:r>
          </a:p>
          <a:p>
            <a:pPr lvl="1">
              <a:lnSpc>
                <a:spcPct val="160000"/>
              </a:lnSpc>
            </a:pPr>
            <a:r>
              <a:rPr lang="en-US" dirty="0" smtClean="0"/>
              <a:t>Trending</a:t>
            </a:r>
          </a:p>
          <a:p>
            <a:pPr lvl="1">
              <a:lnSpc>
                <a:spcPct val="160000"/>
              </a:lnSpc>
            </a:pPr>
            <a:r>
              <a:rPr lang="en-US" dirty="0" smtClean="0"/>
              <a:t>Predictive Analytics</a:t>
            </a:r>
            <a:endParaRPr lang="en-US" dirty="0"/>
          </a:p>
        </p:txBody>
      </p:sp>
      <p:sp>
        <p:nvSpPr>
          <p:cNvPr id="3" name="Title 2"/>
          <p:cNvSpPr>
            <a:spLocks noGrp="1"/>
          </p:cNvSpPr>
          <p:nvPr>
            <p:ph type="title"/>
          </p:nvPr>
        </p:nvSpPr>
        <p:spPr>
          <a:xfrm>
            <a:off x="685800" y="5486400"/>
            <a:ext cx="7543800" cy="914400"/>
          </a:xfrm>
        </p:spPr>
        <p:txBody>
          <a:bodyPr>
            <a:normAutofit fontScale="90000"/>
          </a:bodyPr>
          <a:lstStyle/>
          <a:p>
            <a:r>
              <a:rPr lang="en-US" dirty="0" smtClean="0"/>
              <a:t>What is SSAS and Why Use it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a:t>Microsoft Business Intelligence Technologies</a:t>
            </a:r>
          </a:p>
        </p:txBody>
      </p:sp>
      <p:sp>
        <p:nvSpPr>
          <p:cNvPr id="4" name="Rounded Rectangle 3"/>
          <p:cNvSpPr/>
          <p:nvPr/>
        </p:nvSpPr>
        <p:spPr bwMode="auto">
          <a:xfrm>
            <a:off x="152400" y="838200"/>
            <a:ext cx="8810204" cy="244356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endParaRPr>
          </a:p>
        </p:txBody>
      </p:sp>
      <p:sp>
        <p:nvSpPr>
          <p:cNvPr id="5" name="Rounded Rectangle 4"/>
          <p:cNvSpPr/>
          <p:nvPr/>
        </p:nvSpPr>
        <p:spPr bwMode="auto">
          <a:xfrm>
            <a:off x="140625" y="3313964"/>
            <a:ext cx="8810204" cy="314716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45720" rIns="182880" bIns="45720" numCol="1" rtlCol="0" anchor="ctr" anchorCtr="0" compatLnSpc="1">
            <a:prstTxWarp prst="textNoShape">
              <a:avLst/>
            </a:prstTxWarp>
          </a:bodyPr>
          <a:lstStyle/>
          <a:p>
            <a:pPr algn="ctr" eaLnBrk="0" fontAlgn="base" hangingPunct="0">
              <a:spcBef>
                <a:spcPct val="0"/>
              </a:spcBef>
              <a:spcAft>
                <a:spcPct val="0"/>
              </a:spcAft>
            </a:pPr>
            <a:endParaRPr lang="en-US" b="1" dirty="0" smtClean="0">
              <a:latin typeface="Verdana" pitchFamily="34" charset="0"/>
            </a:endParaRPr>
          </a:p>
        </p:txBody>
      </p:sp>
      <p:grpSp>
        <p:nvGrpSpPr>
          <p:cNvPr id="2" name="Group 6"/>
          <p:cNvGrpSpPr/>
          <p:nvPr/>
        </p:nvGrpSpPr>
        <p:grpSpPr>
          <a:xfrm>
            <a:off x="4809506" y="3458078"/>
            <a:ext cx="2242406" cy="608569"/>
            <a:chOff x="3779493" y="3028088"/>
            <a:chExt cx="2242406" cy="608569"/>
          </a:xfrm>
        </p:grpSpPr>
        <p:grpSp>
          <p:nvGrpSpPr>
            <p:cNvPr id="3" name="Group 7"/>
            <p:cNvGrpSpPr/>
            <p:nvPr/>
          </p:nvGrpSpPr>
          <p:grpSpPr>
            <a:xfrm>
              <a:off x="5134066" y="3028088"/>
              <a:ext cx="887833" cy="608569"/>
              <a:chOff x="6875018" y="3189020"/>
              <a:chExt cx="887833" cy="608569"/>
            </a:xfrm>
          </p:grpSpPr>
          <p:pic>
            <p:nvPicPr>
              <p:cNvPr id="10" name="Picture 2" descr="E:\Work Graphics\MSL Graphics\DataCu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018" y="3189020"/>
                <a:ext cx="507790" cy="5547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Work Graphics\MSL Graphics\DataMin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8953" y="3298823"/>
                <a:ext cx="483898" cy="49876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3779493" y="3080413"/>
              <a:ext cx="1386793" cy="415498"/>
            </a:xfrm>
            <a:prstGeom prst="rect">
              <a:avLst/>
            </a:prstGeom>
            <a:noFill/>
          </p:spPr>
          <p:txBody>
            <a:bodyPr wrap="square" rtlCol="0">
              <a:spAutoFit/>
            </a:bodyPr>
            <a:lstStyle/>
            <a:p>
              <a:pPr algn="ctr"/>
              <a:r>
                <a:rPr lang="en-US" sz="1050" b="0" dirty="0" smtClean="0">
                  <a:solidFill>
                    <a:schemeClr val="bg1">
                      <a:lumMod val="95000"/>
                      <a:lumOff val="5000"/>
                    </a:schemeClr>
                  </a:solidFill>
                </a:rPr>
                <a:t>SQL Server</a:t>
              </a:r>
            </a:p>
            <a:p>
              <a:pPr algn="ctr"/>
              <a:r>
                <a:rPr lang="en-US" sz="1050" b="0" dirty="0" smtClean="0">
                  <a:solidFill>
                    <a:schemeClr val="bg1">
                      <a:lumMod val="95000"/>
                      <a:lumOff val="5000"/>
                    </a:schemeClr>
                  </a:solidFill>
                </a:rPr>
                <a:t>Analysis Services</a:t>
              </a:r>
              <a:endParaRPr lang="en-US" sz="1050" b="0" dirty="0">
                <a:solidFill>
                  <a:schemeClr val="bg1">
                    <a:lumMod val="95000"/>
                    <a:lumOff val="5000"/>
                  </a:schemeClr>
                </a:solidFill>
              </a:endParaRPr>
            </a:p>
          </p:txBody>
        </p:sp>
      </p:grpSp>
      <p:pic>
        <p:nvPicPr>
          <p:cNvPr id="12" name="Picture 4" descr="E:\Work Graphics\MSL Graphics\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2924" y="1680234"/>
            <a:ext cx="585353" cy="4726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12203" y="2152906"/>
            <a:ext cx="1885453"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50" dirty="0" smtClean="0">
                <a:solidFill>
                  <a:schemeClr val="bg1">
                    <a:lumMod val="95000"/>
                    <a:lumOff val="5000"/>
                  </a:schemeClr>
                </a:solidFill>
              </a:rPr>
              <a:t>SQL</a:t>
            </a:r>
            <a:r>
              <a:rPr lang="en-US" sz="1050" b="0" kern="0" dirty="0" smtClean="0">
                <a:solidFill>
                  <a:schemeClr val="bg1">
                    <a:lumMod val="95000"/>
                    <a:lumOff val="5000"/>
                  </a:schemeClr>
                </a:solidFill>
              </a:rPr>
              <a:t> </a:t>
            </a:r>
            <a:r>
              <a:rPr lang="en-US" sz="1050" dirty="0" smtClean="0">
                <a:solidFill>
                  <a:schemeClr val="bg1">
                    <a:lumMod val="95000"/>
                    <a:lumOff val="5000"/>
                  </a:schemeClr>
                </a:solidFill>
              </a:rPr>
              <a:t>Server</a:t>
            </a:r>
            <a:r>
              <a:rPr lang="en-US" sz="1050" b="0" kern="0" dirty="0" smtClean="0">
                <a:solidFill>
                  <a:schemeClr val="bg1">
                    <a:lumMod val="95000"/>
                    <a:lumOff val="5000"/>
                  </a:schemeClr>
                </a:solidFill>
              </a:rPr>
              <a:t> </a:t>
            </a:r>
            <a:r>
              <a:rPr lang="en-US" sz="1050" dirty="0" smtClean="0">
                <a:solidFill>
                  <a:schemeClr val="bg1">
                    <a:lumMod val="95000"/>
                    <a:lumOff val="5000"/>
                  </a:schemeClr>
                </a:solidFill>
              </a:rPr>
              <a:t>Database</a:t>
            </a:r>
            <a:r>
              <a:rPr lang="en-US" sz="1050" b="0" kern="0" dirty="0" smtClean="0">
                <a:solidFill>
                  <a:schemeClr val="bg1">
                    <a:lumMod val="95000"/>
                    <a:lumOff val="5000"/>
                  </a:schemeClr>
                </a:solidFill>
              </a:rPr>
              <a:t> </a:t>
            </a:r>
            <a:r>
              <a:rPr lang="en-US" sz="1050" dirty="0" smtClean="0">
                <a:solidFill>
                  <a:schemeClr val="bg1">
                    <a:lumMod val="95000"/>
                    <a:lumOff val="5000"/>
                  </a:schemeClr>
                </a:solidFill>
              </a:rPr>
              <a:t>Engine</a:t>
            </a:r>
            <a:endParaRPr lang="en-US" sz="1050" dirty="0">
              <a:solidFill>
                <a:schemeClr val="bg1">
                  <a:lumMod val="95000"/>
                  <a:lumOff val="5000"/>
                </a:schemeClr>
              </a:solidFill>
            </a:endParaRPr>
          </a:p>
        </p:txBody>
      </p:sp>
      <p:grpSp>
        <p:nvGrpSpPr>
          <p:cNvPr id="6" name="Group 13"/>
          <p:cNvGrpSpPr/>
          <p:nvPr/>
        </p:nvGrpSpPr>
        <p:grpSpPr>
          <a:xfrm>
            <a:off x="5064403" y="1688859"/>
            <a:ext cx="1194657" cy="397000"/>
            <a:chOff x="987035" y="569468"/>
            <a:chExt cx="1475143" cy="490209"/>
          </a:xfrm>
        </p:grpSpPr>
        <p:pic>
          <p:nvPicPr>
            <p:cNvPr id="15" name="Picture 5" descr="E:\Work Graphics\MSL Graphics\ServerProces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0362" y="569468"/>
              <a:ext cx="562025" cy="4313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E:\Work Graphics\MSL Graphics\Arrow_GreenRigh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035" y="641607"/>
              <a:ext cx="437704" cy="209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E:\Work Graphics\MSL Graphics\Arrow_GreenRigh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4474" y="850642"/>
              <a:ext cx="437704" cy="2090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7"/>
          <p:cNvGrpSpPr/>
          <p:nvPr/>
        </p:nvGrpSpPr>
        <p:grpSpPr>
          <a:xfrm>
            <a:off x="2999823" y="1713920"/>
            <a:ext cx="1309539" cy="397000"/>
            <a:chOff x="845181" y="569468"/>
            <a:chExt cx="1616997" cy="490209"/>
          </a:xfrm>
        </p:grpSpPr>
        <p:pic>
          <p:nvPicPr>
            <p:cNvPr id="19" name="Picture 5" descr="E:\Work Graphics\MSL Graphics\ServerProces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0362" y="569468"/>
              <a:ext cx="562025" cy="4313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E:\Work Graphics\MSL Graphics\Arrow_GreenRigh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181" y="641607"/>
              <a:ext cx="579558" cy="2767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E:\Work Graphics\MSL Graphics\Arrow_GreenRigh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4474" y="850642"/>
              <a:ext cx="437704" cy="20903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3200601" y="1434943"/>
            <a:ext cx="2670924" cy="2539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50" dirty="0">
                <a:solidFill>
                  <a:schemeClr val="bg1">
                    <a:lumMod val="95000"/>
                    <a:lumOff val="5000"/>
                  </a:schemeClr>
                </a:solidFill>
              </a:rPr>
              <a:t>Microsoft SQL Server </a:t>
            </a:r>
            <a:r>
              <a:rPr lang="en-US" sz="1050" dirty="0" smtClean="0">
                <a:solidFill>
                  <a:schemeClr val="bg1">
                    <a:lumMod val="95000"/>
                    <a:lumOff val="5000"/>
                  </a:schemeClr>
                </a:solidFill>
              </a:rPr>
              <a:t>Integration</a:t>
            </a:r>
            <a:r>
              <a:rPr lang="en-US" sz="1050" dirty="0">
                <a:solidFill>
                  <a:schemeClr val="bg1">
                    <a:lumMod val="95000"/>
                    <a:lumOff val="5000"/>
                  </a:schemeClr>
                </a:solidFill>
              </a:rPr>
              <a:t> Se</a:t>
            </a:r>
            <a:r>
              <a:rPr lang="en-US" sz="1050" dirty="0" smtClean="0">
                <a:solidFill>
                  <a:schemeClr val="bg1">
                    <a:lumMod val="95000"/>
                    <a:lumOff val="5000"/>
                  </a:schemeClr>
                </a:solidFill>
              </a:rPr>
              <a:t>rv</a:t>
            </a:r>
            <a:r>
              <a:rPr lang="en-US" sz="1050" dirty="0">
                <a:solidFill>
                  <a:schemeClr val="bg1">
                    <a:lumMod val="95000"/>
                    <a:lumOff val="5000"/>
                  </a:schemeClr>
                </a:solidFill>
              </a:rPr>
              <a:t>ices</a:t>
            </a:r>
          </a:p>
        </p:txBody>
      </p:sp>
      <p:sp>
        <p:nvSpPr>
          <p:cNvPr id="23" name="TextBox 22"/>
          <p:cNvSpPr txBox="1"/>
          <p:nvPr/>
        </p:nvSpPr>
        <p:spPr>
          <a:xfrm>
            <a:off x="449493" y="2898466"/>
            <a:ext cx="2119484"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dirty="0" smtClean="0">
                <a:solidFill>
                  <a:schemeClr val="bg1">
                    <a:lumMod val="95000"/>
                    <a:lumOff val="5000"/>
                  </a:schemeClr>
                </a:solidFill>
              </a:rPr>
              <a:t>SQL Server Master </a:t>
            </a:r>
            <a:r>
              <a:rPr lang="en-US" sz="1050" dirty="0">
                <a:solidFill>
                  <a:schemeClr val="bg1">
                    <a:lumMod val="95000"/>
                    <a:lumOff val="5000"/>
                  </a:schemeClr>
                </a:solidFill>
              </a:rPr>
              <a:t>D</a:t>
            </a:r>
            <a:r>
              <a:rPr lang="en-US" sz="1050" dirty="0" smtClean="0">
                <a:solidFill>
                  <a:schemeClr val="bg1">
                    <a:lumMod val="95000"/>
                    <a:lumOff val="5000"/>
                  </a:schemeClr>
                </a:solidFill>
              </a:rPr>
              <a:t>ata Services</a:t>
            </a:r>
            <a:endParaRPr lang="en-US" sz="1050" dirty="0">
              <a:solidFill>
                <a:schemeClr val="bg1">
                  <a:lumMod val="95000"/>
                  <a:lumOff val="5000"/>
                </a:schemeClr>
              </a:solidFill>
            </a:endParaRPr>
          </a:p>
        </p:txBody>
      </p:sp>
      <p:grpSp>
        <p:nvGrpSpPr>
          <p:cNvPr id="8" name="Group 23"/>
          <p:cNvGrpSpPr/>
          <p:nvPr/>
        </p:nvGrpSpPr>
        <p:grpSpPr>
          <a:xfrm>
            <a:off x="838742" y="2227872"/>
            <a:ext cx="1088871" cy="746610"/>
            <a:chOff x="1753324" y="5000831"/>
            <a:chExt cx="1088871" cy="746610"/>
          </a:xfrm>
        </p:grpSpPr>
        <p:pic>
          <p:nvPicPr>
            <p:cNvPr id="25" name="Picture 4" descr="E:\Work Graphics\MSL Graphics\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842" y="5052216"/>
              <a:ext cx="585353" cy="4726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Work Graphics\MSL Graphics\Application_Consol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3324" y="5127338"/>
              <a:ext cx="697910" cy="62010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759735" y="5000831"/>
              <a:ext cx="652176" cy="6617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00B050"/>
                  </a:solidFill>
                  <a:effectLst/>
                  <a:uLnTx/>
                  <a:uFillTx/>
                  <a:sym typeface="Webdings"/>
                </a:rPr>
                <a:t></a:t>
              </a:r>
              <a:endParaRPr kumimoji="0" lang="en-US" sz="4000" b="0" i="0" u="none" strike="noStrike" kern="0" cap="none" spc="0" normalizeH="0" baseline="0" noProof="0" dirty="0">
                <a:ln>
                  <a:noFill/>
                </a:ln>
                <a:solidFill>
                  <a:srgbClr val="00B050"/>
                </a:solidFill>
                <a:effectLst/>
                <a:uLnTx/>
                <a:uFillTx/>
              </a:endParaRPr>
            </a:p>
          </p:txBody>
        </p:sp>
      </p:grpSp>
      <p:grpSp>
        <p:nvGrpSpPr>
          <p:cNvPr id="14" name="Group 27"/>
          <p:cNvGrpSpPr/>
          <p:nvPr/>
        </p:nvGrpSpPr>
        <p:grpSpPr>
          <a:xfrm>
            <a:off x="2821431" y="2401825"/>
            <a:ext cx="2036171" cy="883591"/>
            <a:chOff x="4047484" y="1849761"/>
            <a:chExt cx="2514231" cy="1091045"/>
          </a:xfrm>
        </p:grpSpPr>
        <p:grpSp>
          <p:nvGrpSpPr>
            <p:cNvPr id="18" name="Group 28"/>
            <p:cNvGrpSpPr/>
            <p:nvPr/>
          </p:nvGrpSpPr>
          <p:grpSpPr>
            <a:xfrm>
              <a:off x="4582621" y="1849761"/>
              <a:ext cx="1397426" cy="610326"/>
              <a:chOff x="4582621" y="1849761"/>
              <a:chExt cx="1397426" cy="610326"/>
            </a:xfrm>
          </p:grpSpPr>
          <p:sp>
            <p:nvSpPr>
              <p:cNvPr id="31" name="TextBox 30"/>
              <p:cNvSpPr txBox="1"/>
              <p:nvPr/>
            </p:nvSpPr>
            <p:spPr>
              <a:xfrm>
                <a:off x="4582621" y="1849761"/>
                <a:ext cx="1397426" cy="390805"/>
              </a:xfrm>
              <a:prstGeom prst="rect">
                <a:avLst/>
              </a:prstGeom>
              <a:solidFill>
                <a:schemeClr val="accent1"/>
              </a:solid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10</a:t>
                </a:r>
                <a:r>
                  <a:rPr kumimoji="0" lang="en-US" sz="1200" b="0" i="0" u="none" strike="noStrike" kern="0" cap="none" spc="0" normalizeH="0" baseline="0" noProof="0" dirty="0" smtClean="0">
                    <a:ln>
                      <a:noFill/>
                    </a:ln>
                    <a:solidFill>
                      <a:sysClr val="windowText" lastClr="000000"/>
                    </a:solidFill>
                    <a:effectLst/>
                    <a:uLnTx/>
                    <a:uFillTx/>
                  </a:rPr>
                  <a:t>1</a:t>
                </a:r>
                <a:r>
                  <a:rPr kumimoji="0" lang="en-US" sz="1600" b="0" i="0" u="none" strike="noStrike" kern="0" cap="none" spc="0" normalizeH="0" baseline="0" noProof="0" dirty="0" smtClean="0">
                    <a:ln>
                      <a:noFill/>
                    </a:ln>
                    <a:solidFill>
                      <a:sysClr val="windowText" lastClr="000000"/>
                    </a:solidFill>
                    <a:effectLst/>
                    <a:uLnTx/>
                    <a:uFillTx/>
                  </a:rPr>
                  <a:t>10</a:t>
                </a:r>
                <a:r>
                  <a:rPr kumimoji="0" lang="en-US" sz="1100" b="0" i="0" u="none" strike="noStrike" kern="0" cap="none" spc="0" normalizeH="0" baseline="0" noProof="0" dirty="0" smtClean="0">
                    <a:ln>
                      <a:noFill/>
                    </a:ln>
                    <a:solidFill>
                      <a:sysClr val="windowText" lastClr="000000"/>
                    </a:solidFill>
                    <a:effectLst/>
                    <a:uLnTx/>
                    <a:uFillTx/>
                  </a:rPr>
                  <a:t>00110</a:t>
                </a:r>
                <a:endParaRPr kumimoji="0" lang="en-US" sz="1100" b="0" i="0" u="none" strike="noStrike" kern="0" cap="none" spc="0" normalizeH="0" baseline="0" noProof="0" dirty="0">
                  <a:ln>
                    <a:noFill/>
                  </a:ln>
                  <a:solidFill>
                    <a:sysClr val="windowText" lastClr="000000"/>
                  </a:solidFill>
                  <a:effectLst/>
                  <a:uLnTx/>
                  <a:uFillTx/>
                </a:endParaRPr>
              </a:p>
            </p:txBody>
          </p:sp>
          <p:pic>
            <p:nvPicPr>
              <p:cNvPr id="32" name="Picture 14" descr="E:\Work Graphics\MSL Graphics\Searc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8331412">
                <a:off x="5066993" y="1781714"/>
                <a:ext cx="443112" cy="913633"/>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4047484" y="2427755"/>
              <a:ext cx="2514231" cy="51305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dirty="0" smtClean="0">
                  <a:solidFill>
                    <a:schemeClr val="bg1">
                      <a:lumMod val="95000"/>
                      <a:lumOff val="5000"/>
                    </a:schemeClr>
                  </a:solidFill>
                </a:rPr>
                <a:t>SQL Server Data Quality Services</a:t>
              </a:r>
              <a:endParaRPr lang="en-US" sz="1050" dirty="0">
                <a:solidFill>
                  <a:schemeClr val="bg1">
                    <a:lumMod val="95000"/>
                    <a:lumOff val="5000"/>
                  </a:schemeClr>
                </a:solidFill>
              </a:endParaRPr>
            </a:p>
          </p:txBody>
        </p:sp>
      </p:grpSp>
      <p:cxnSp>
        <p:nvCxnSpPr>
          <p:cNvPr id="33" name="Straight Arrow Connector 32"/>
          <p:cNvCxnSpPr/>
          <p:nvPr/>
        </p:nvCxnSpPr>
        <p:spPr>
          <a:xfrm flipV="1">
            <a:off x="3717514" y="2090428"/>
            <a:ext cx="0" cy="309318"/>
          </a:xfrm>
          <a:prstGeom prst="straightConnector1">
            <a:avLst/>
          </a:prstGeom>
          <a:noFill/>
          <a:ln w="28575" cap="flat" cmpd="sng" algn="ctr">
            <a:solidFill>
              <a:sysClr val="windowText" lastClr="000000"/>
            </a:solidFill>
            <a:prstDash val="solid"/>
            <a:headEnd type="triangle" w="med" len="med"/>
            <a:tailEnd type="triangle" w="med" len="med"/>
          </a:ln>
          <a:effectLst>
            <a:outerShdw blurRad="40000" dist="23000" dir="5400000" rotWithShape="0">
              <a:srgbClr val="000000">
                <a:alpha val="35000"/>
              </a:srgbClr>
            </a:outerShdw>
          </a:effectLst>
        </p:spPr>
      </p:cxnSp>
      <p:cxnSp>
        <p:nvCxnSpPr>
          <p:cNvPr id="34" name="Straight Arrow Connector 33"/>
          <p:cNvCxnSpPr>
            <a:stCxn id="25" idx="3"/>
          </p:cNvCxnSpPr>
          <p:nvPr/>
        </p:nvCxnSpPr>
        <p:spPr>
          <a:xfrm flipV="1">
            <a:off x="1927613" y="1905732"/>
            <a:ext cx="1072210" cy="609861"/>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pic>
        <p:nvPicPr>
          <p:cNvPr id="35" name="Picture 15" descr="E:\Work Graphics\MSL Graphics\Document_Spreadshee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34237" y="4125220"/>
            <a:ext cx="506782" cy="81739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35"/>
          <p:cNvGrpSpPr/>
          <p:nvPr/>
        </p:nvGrpSpPr>
        <p:grpSpPr>
          <a:xfrm>
            <a:off x="4514902" y="5086115"/>
            <a:ext cx="361589" cy="588497"/>
            <a:chOff x="5576888" y="-1200150"/>
            <a:chExt cx="2352675" cy="3829050"/>
          </a:xfrm>
        </p:grpSpPr>
        <p:pic>
          <p:nvPicPr>
            <p:cNvPr id="37" name="Picture 17" descr="E:\Work Graphics\MSL Graphics\Document_Documen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76888" y="-1200150"/>
              <a:ext cx="2352675" cy="38290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E:\Work Graphics\MSL Graphics\PieChart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77449" y="-1"/>
              <a:ext cx="1810659" cy="1725505"/>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grpSp>
      <p:grpSp>
        <p:nvGrpSpPr>
          <p:cNvPr id="28" name="Group 38"/>
          <p:cNvGrpSpPr/>
          <p:nvPr/>
        </p:nvGrpSpPr>
        <p:grpSpPr>
          <a:xfrm>
            <a:off x="696524" y="959375"/>
            <a:ext cx="1170785" cy="683805"/>
            <a:chOff x="1906799" y="1916307"/>
            <a:chExt cx="1170785" cy="683805"/>
          </a:xfrm>
        </p:grpSpPr>
        <p:sp>
          <p:nvSpPr>
            <p:cNvPr id="40" name="Cloud 39"/>
            <p:cNvSpPr/>
            <p:nvPr/>
          </p:nvSpPr>
          <p:spPr>
            <a:xfrm>
              <a:off x="1906799" y="1916307"/>
              <a:ext cx="1170785" cy="683805"/>
            </a:xfrm>
            <a:prstGeom prst="cloud">
              <a:avLst/>
            </a:prstGeom>
            <a:solidFill>
              <a:sysClr val="window" lastClr="FFFFFF"/>
            </a:solidFill>
            <a:ln w="25400" cap="flat" cmpd="sng" algn="ctr">
              <a:solidFill>
                <a:schemeClr val="bg2">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41" name="Picture 4" descr="E:\Work Graphics\MSL Graphics\Databas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12212" y="2093758"/>
              <a:ext cx="407309" cy="328902"/>
            </a:xfrm>
            <a:prstGeom prst="rect">
              <a:avLst/>
            </a:prstGeom>
            <a:noFill/>
            <a:extLst>
              <a:ext uri="{909E8E84-426E-40DD-AFC4-6F175D3DCCD1}">
                <a14:hiddenFill xmlns:a14="http://schemas.microsoft.com/office/drawing/2010/main">
                  <a:solidFill>
                    <a:srgbClr val="FFFFFF"/>
                  </a:solidFill>
                </a14:hiddenFill>
              </a:ext>
            </a:extLst>
          </p:spPr>
        </p:pic>
        <p:sp>
          <p:nvSpPr>
            <p:cNvPr id="42" name="Cloud 41"/>
            <p:cNvSpPr/>
            <p:nvPr/>
          </p:nvSpPr>
          <p:spPr bwMode="auto">
            <a:xfrm>
              <a:off x="2278142" y="2288190"/>
              <a:ext cx="472641" cy="254861"/>
            </a:xfrm>
            <a:prstGeom prst="cloud">
              <a:avLst/>
            </a:prstGeom>
            <a:solidFill>
              <a:schemeClr val="bg1"/>
            </a:solidFill>
            <a:ln w="9525" cap="flat" cmpd="sng" algn="ctr">
              <a:noFill/>
              <a:prstDash val="solid"/>
              <a:round/>
              <a:headEnd type="none" w="med" len="med"/>
              <a:tailEnd type="none" w="med" len="med"/>
            </a:ln>
            <a:effectLst>
              <a:softEdge rad="31750"/>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Verdana" pitchFamily="34" charset="0"/>
              </a:endParaRPr>
            </a:p>
          </p:txBody>
        </p:sp>
      </p:grpSp>
      <p:pic>
        <p:nvPicPr>
          <p:cNvPr id="43" name="Picture 4" descr="E:\Work Graphics\MSL Graphics\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7683" y="1577038"/>
            <a:ext cx="761313" cy="61476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84115" y="1532795"/>
            <a:ext cx="1742406" cy="5770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50" dirty="0" smtClean="0">
                <a:solidFill>
                  <a:schemeClr val="bg1">
                    <a:lumMod val="95000"/>
                    <a:lumOff val="5000"/>
                  </a:schemeClr>
                </a:solidFill>
              </a:rPr>
              <a:t>Microsoft SQL Azure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dirty="0" smtClean="0">
                <a:solidFill>
                  <a:schemeClr val="bg1">
                    <a:lumMod val="95000"/>
                    <a:lumOff val="5000"/>
                  </a:schemeClr>
                </a:solidFill>
              </a:rPr>
              <a:t>and the Windows</a:t>
            </a:r>
            <a:r>
              <a:rPr lang="en-US" sz="1050" b="0" kern="0" noProof="0" dirty="0" smtClean="0">
                <a:solidFill>
                  <a:schemeClr val="bg1">
                    <a:lumMod val="95000"/>
                    <a:lumOff val="5000"/>
                  </a:schemeClr>
                </a:solidFill>
              </a:rPr>
              <a:t> </a:t>
            </a:r>
            <a:r>
              <a:rPr lang="en-US" sz="1050" dirty="0" smtClean="0">
                <a:solidFill>
                  <a:schemeClr val="bg1">
                    <a:lumMod val="95000"/>
                    <a:lumOff val="5000"/>
                  </a:schemeClr>
                </a:solidFill>
              </a:rPr>
              <a:t>Azure</a:t>
            </a:r>
            <a:r>
              <a:rPr lang="en-US" sz="1050" b="0" kern="0" noProof="0" dirty="0" smtClean="0">
                <a:solidFill>
                  <a:schemeClr val="bg1">
                    <a:lumMod val="95000"/>
                    <a:lumOff val="5000"/>
                  </a:schemeClr>
                </a:solidFill>
              </a:rPr>
              <a:t> </a:t>
            </a:r>
            <a:r>
              <a:rPr lang="en-US" sz="1050" dirty="0" smtClean="0">
                <a:solidFill>
                  <a:schemeClr val="bg1">
                    <a:lumMod val="95000"/>
                    <a:lumOff val="5000"/>
                  </a:schemeClr>
                </a:solidFill>
              </a:rPr>
              <a:t>Marketplace</a:t>
            </a:r>
            <a:endParaRPr lang="en-US" sz="1050" dirty="0">
              <a:solidFill>
                <a:schemeClr val="bg1">
                  <a:lumMod val="95000"/>
                  <a:lumOff val="5000"/>
                </a:schemeClr>
              </a:solidFill>
            </a:endParaRPr>
          </a:p>
        </p:txBody>
      </p:sp>
      <p:cxnSp>
        <p:nvCxnSpPr>
          <p:cNvPr id="45" name="Straight Arrow Connector 44"/>
          <p:cNvCxnSpPr>
            <a:stCxn id="40" idx="0"/>
            <a:endCxn id="20" idx="1"/>
          </p:cNvCxnSpPr>
          <p:nvPr/>
        </p:nvCxnSpPr>
        <p:spPr>
          <a:xfrm>
            <a:off x="1866333" y="1301278"/>
            <a:ext cx="1133490" cy="583141"/>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grpSp>
        <p:nvGrpSpPr>
          <p:cNvPr id="29" name="Group 45"/>
          <p:cNvGrpSpPr/>
          <p:nvPr/>
        </p:nvGrpSpPr>
        <p:grpSpPr>
          <a:xfrm>
            <a:off x="5917525" y="5323976"/>
            <a:ext cx="2842383" cy="1097227"/>
            <a:chOff x="4247870" y="4951910"/>
            <a:chExt cx="2487989" cy="960423"/>
          </a:xfrm>
        </p:grpSpPr>
        <p:pic>
          <p:nvPicPr>
            <p:cNvPr id="47" name="Picture 8" descr="E:\Work Graphics\MSL Graphics\WebBrowse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47870" y="4951910"/>
              <a:ext cx="1320582" cy="96042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5295789" y="5250275"/>
              <a:ext cx="1440070" cy="363693"/>
            </a:xfrm>
            <a:prstGeom prst="rect">
              <a:avLst/>
            </a:prstGeom>
            <a:noFill/>
          </p:spPr>
          <p:txBody>
            <a:bodyPr wrap="square" rtlCol="0">
              <a:spAutoFit/>
            </a:bodyPr>
            <a:lstStyle/>
            <a:p>
              <a:r>
                <a:rPr lang="en-US" sz="1050" b="0" dirty="0" smtClean="0">
                  <a:solidFill>
                    <a:schemeClr val="bg1">
                      <a:lumMod val="95000"/>
                      <a:lumOff val="5000"/>
                    </a:schemeClr>
                  </a:solidFill>
                </a:rPr>
                <a:t>Microsoft SharePoint Server</a:t>
              </a:r>
              <a:endParaRPr lang="en-US" sz="1050" b="0" dirty="0">
                <a:solidFill>
                  <a:schemeClr val="bg1">
                    <a:lumMod val="95000"/>
                    <a:lumOff val="5000"/>
                  </a:schemeClr>
                </a:solidFill>
              </a:endParaRPr>
            </a:p>
          </p:txBody>
        </p:sp>
      </p:grpSp>
      <p:grpSp>
        <p:nvGrpSpPr>
          <p:cNvPr id="7168" name="Group 48"/>
          <p:cNvGrpSpPr/>
          <p:nvPr/>
        </p:nvGrpSpPr>
        <p:grpSpPr>
          <a:xfrm>
            <a:off x="4605964" y="4279496"/>
            <a:ext cx="503276" cy="601853"/>
            <a:chOff x="3239899" y="4325160"/>
            <a:chExt cx="774464" cy="926159"/>
          </a:xfrm>
        </p:grpSpPr>
        <p:pic>
          <p:nvPicPr>
            <p:cNvPr id="50" name="Picture 12" descr="E:\Work Graphics\MSL Graphics\Tabl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9899" y="4325160"/>
              <a:ext cx="586722" cy="64861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E:\Work Graphics\MSL Graphics\Tabl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27641" y="4602707"/>
              <a:ext cx="586722" cy="64861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2" name="Straight Arrow Connector 51"/>
          <p:cNvCxnSpPr>
            <a:stCxn id="13" idx="2"/>
            <a:endCxn id="11" idx="0"/>
          </p:cNvCxnSpPr>
          <p:nvPr/>
        </p:nvCxnSpPr>
        <p:spPr>
          <a:xfrm>
            <a:off x="6754930" y="2406822"/>
            <a:ext cx="55033" cy="1161059"/>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53" name="Straight Arrow Connector 52"/>
          <p:cNvCxnSpPr>
            <a:stCxn id="13" idx="2"/>
          </p:cNvCxnSpPr>
          <p:nvPr/>
        </p:nvCxnSpPr>
        <p:spPr>
          <a:xfrm>
            <a:off x="6754930" y="2406822"/>
            <a:ext cx="1459951" cy="987684"/>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54" name="Straight Arrow Connector 53"/>
          <p:cNvCxnSpPr/>
          <p:nvPr/>
        </p:nvCxnSpPr>
        <p:spPr>
          <a:xfrm flipH="1">
            <a:off x="6783115" y="4377881"/>
            <a:ext cx="1033126" cy="1220484"/>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55" name="Straight Arrow Connector 54"/>
          <p:cNvCxnSpPr>
            <a:endCxn id="51" idx="3"/>
          </p:cNvCxnSpPr>
          <p:nvPr/>
        </p:nvCxnSpPr>
        <p:spPr>
          <a:xfrm flipH="1" flipV="1">
            <a:off x="5109240" y="4670603"/>
            <a:ext cx="1149820" cy="1126838"/>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56" name="Straight Arrow Connector 55"/>
          <p:cNvCxnSpPr/>
          <p:nvPr/>
        </p:nvCxnSpPr>
        <p:spPr>
          <a:xfrm flipH="1">
            <a:off x="5064404" y="3962383"/>
            <a:ext cx="1131896" cy="527859"/>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sp>
        <p:nvSpPr>
          <p:cNvPr id="57" name="TextBox 56"/>
          <p:cNvSpPr txBox="1"/>
          <p:nvPr/>
        </p:nvSpPr>
        <p:spPr>
          <a:xfrm>
            <a:off x="5218589" y="4377881"/>
            <a:ext cx="1743145" cy="415498"/>
          </a:xfrm>
          <a:prstGeom prst="rect">
            <a:avLst/>
          </a:prstGeom>
          <a:noFill/>
        </p:spPr>
        <p:txBody>
          <a:bodyPr wrap="square" rtlCol="0">
            <a:spAutoFit/>
          </a:bodyPr>
          <a:lstStyle/>
          <a:p>
            <a:r>
              <a:rPr lang="en-US" sz="1050" b="0" dirty="0" smtClean="0">
                <a:solidFill>
                  <a:schemeClr val="bg1">
                    <a:lumMod val="95000"/>
                    <a:lumOff val="5000"/>
                  </a:schemeClr>
                </a:solidFill>
              </a:rPr>
              <a:t>Microsoft PowerPivot Technologies</a:t>
            </a:r>
            <a:endParaRPr lang="en-US" sz="1050" b="0" dirty="0">
              <a:solidFill>
                <a:schemeClr val="bg1">
                  <a:lumMod val="95000"/>
                  <a:lumOff val="5000"/>
                </a:schemeClr>
              </a:solidFill>
            </a:endParaRPr>
          </a:p>
        </p:txBody>
      </p:sp>
      <p:sp>
        <p:nvSpPr>
          <p:cNvPr id="58" name="TextBox 57"/>
          <p:cNvSpPr txBox="1"/>
          <p:nvPr/>
        </p:nvSpPr>
        <p:spPr>
          <a:xfrm>
            <a:off x="2533744" y="4959157"/>
            <a:ext cx="1774838" cy="577081"/>
          </a:xfrm>
          <a:prstGeom prst="rect">
            <a:avLst/>
          </a:prstGeom>
          <a:noFill/>
        </p:spPr>
        <p:txBody>
          <a:bodyPr wrap="square" rtlCol="0">
            <a:spAutoFit/>
          </a:bodyPr>
          <a:lstStyle/>
          <a:p>
            <a:r>
              <a:rPr lang="en-US" sz="1050" b="0" dirty="0" smtClean="0">
                <a:solidFill>
                  <a:schemeClr val="bg1">
                    <a:lumMod val="95000"/>
                    <a:lumOff val="5000"/>
                  </a:schemeClr>
                </a:solidFill>
              </a:rPr>
              <a:t>Microsoft Excel</a:t>
            </a:r>
          </a:p>
          <a:p>
            <a:pPr marL="171450" indent="-171450">
              <a:buFont typeface="Arial" pitchFamily="34" charset="0"/>
              <a:buChar char="•"/>
            </a:pPr>
            <a:r>
              <a:rPr lang="en-US" sz="700" b="0" dirty="0" smtClean="0">
                <a:solidFill>
                  <a:schemeClr val="bg1">
                    <a:lumMod val="95000"/>
                    <a:lumOff val="5000"/>
                  </a:schemeClr>
                </a:solidFill>
              </a:rPr>
              <a:t>Data Mining Add-In</a:t>
            </a:r>
          </a:p>
          <a:p>
            <a:pPr marL="171450" indent="-171450">
              <a:buFont typeface="Arial" pitchFamily="34" charset="0"/>
              <a:buChar char="•"/>
            </a:pPr>
            <a:r>
              <a:rPr lang="en-US" sz="700" b="0" dirty="0" smtClean="0">
                <a:solidFill>
                  <a:schemeClr val="bg1">
                    <a:lumMod val="95000"/>
                    <a:lumOff val="5000"/>
                  </a:schemeClr>
                </a:solidFill>
              </a:rPr>
              <a:t>PowerPivot Add-In</a:t>
            </a:r>
          </a:p>
          <a:p>
            <a:pPr marL="171450" indent="-171450">
              <a:buFont typeface="Arial" pitchFamily="34" charset="0"/>
              <a:buChar char="•"/>
            </a:pPr>
            <a:r>
              <a:rPr lang="en-US" sz="700" b="0" dirty="0" smtClean="0">
                <a:solidFill>
                  <a:schemeClr val="bg1">
                    <a:lumMod val="95000"/>
                    <a:lumOff val="5000"/>
                  </a:schemeClr>
                </a:solidFill>
              </a:rPr>
              <a:t>MDS Add-In</a:t>
            </a:r>
            <a:endParaRPr lang="en-US" sz="700" b="0" dirty="0">
              <a:solidFill>
                <a:schemeClr val="bg1">
                  <a:lumMod val="95000"/>
                  <a:lumOff val="5000"/>
                </a:schemeClr>
              </a:solidFill>
            </a:endParaRPr>
          </a:p>
        </p:txBody>
      </p:sp>
      <p:cxnSp>
        <p:nvCxnSpPr>
          <p:cNvPr id="59" name="Straight Arrow Connector 58"/>
          <p:cNvCxnSpPr>
            <a:endCxn id="37" idx="3"/>
          </p:cNvCxnSpPr>
          <p:nvPr/>
        </p:nvCxnSpPr>
        <p:spPr>
          <a:xfrm flipH="1" flipV="1">
            <a:off x="4876491" y="5380364"/>
            <a:ext cx="1382569" cy="417077"/>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60" name="Straight Arrow Connector 59"/>
          <p:cNvCxnSpPr>
            <a:stCxn id="51" idx="2"/>
            <a:endCxn id="37" idx="0"/>
          </p:cNvCxnSpPr>
          <p:nvPr/>
        </p:nvCxnSpPr>
        <p:spPr>
          <a:xfrm flipH="1">
            <a:off x="4695697" y="4881349"/>
            <a:ext cx="222906" cy="204766"/>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sp>
        <p:nvSpPr>
          <p:cNvPr id="61" name="TextBox 60"/>
          <p:cNvSpPr txBox="1"/>
          <p:nvPr/>
        </p:nvSpPr>
        <p:spPr>
          <a:xfrm>
            <a:off x="3944513" y="5601330"/>
            <a:ext cx="1612996" cy="253916"/>
          </a:xfrm>
          <a:prstGeom prst="rect">
            <a:avLst/>
          </a:prstGeom>
          <a:noFill/>
        </p:spPr>
        <p:txBody>
          <a:bodyPr wrap="square" rtlCol="0">
            <a:spAutoFit/>
          </a:bodyPr>
          <a:lstStyle/>
          <a:p>
            <a:pPr algn="ctr"/>
            <a:r>
              <a:rPr lang="en-US" sz="1050" b="0" dirty="0" smtClean="0">
                <a:solidFill>
                  <a:schemeClr val="bg1">
                    <a:lumMod val="95000"/>
                    <a:lumOff val="5000"/>
                  </a:schemeClr>
                </a:solidFill>
              </a:rPr>
              <a:t>Power View</a:t>
            </a:r>
            <a:endParaRPr lang="en-US" sz="1050" b="0" dirty="0">
              <a:solidFill>
                <a:schemeClr val="bg1">
                  <a:lumMod val="95000"/>
                  <a:lumOff val="5000"/>
                </a:schemeClr>
              </a:solidFill>
            </a:endParaRPr>
          </a:p>
        </p:txBody>
      </p:sp>
      <p:cxnSp>
        <p:nvCxnSpPr>
          <p:cNvPr id="62" name="Straight Arrow Connector 61"/>
          <p:cNvCxnSpPr>
            <a:stCxn id="9" idx="1"/>
          </p:cNvCxnSpPr>
          <p:nvPr/>
        </p:nvCxnSpPr>
        <p:spPr>
          <a:xfrm flipH="1">
            <a:off x="3499920" y="3718152"/>
            <a:ext cx="1309586" cy="611256"/>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63" name="Straight Arrow Connector 62"/>
          <p:cNvCxnSpPr>
            <a:stCxn id="50" idx="1"/>
            <a:endCxn id="35" idx="3"/>
          </p:cNvCxnSpPr>
          <p:nvPr/>
        </p:nvCxnSpPr>
        <p:spPr>
          <a:xfrm flipH="1">
            <a:off x="3541019" y="4490243"/>
            <a:ext cx="1064945" cy="43673"/>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64" name="Straight Arrow Connector 63"/>
          <p:cNvCxnSpPr>
            <a:stCxn id="35" idx="1"/>
          </p:cNvCxnSpPr>
          <p:nvPr/>
        </p:nvCxnSpPr>
        <p:spPr>
          <a:xfrm flipH="1">
            <a:off x="1485897" y="4533916"/>
            <a:ext cx="1548340" cy="1234513"/>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65" name="Straight Arrow Connector 64"/>
          <p:cNvCxnSpPr>
            <a:stCxn id="37" idx="1"/>
          </p:cNvCxnSpPr>
          <p:nvPr/>
        </p:nvCxnSpPr>
        <p:spPr>
          <a:xfrm flipH="1">
            <a:off x="1540508" y="5380364"/>
            <a:ext cx="2974394" cy="492225"/>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grpSp>
        <p:nvGrpSpPr>
          <p:cNvPr id="7169" name="Group 65"/>
          <p:cNvGrpSpPr/>
          <p:nvPr/>
        </p:nvGrpSpPr>
        <p:grpSpPr>
          <a:xfrm>
            <a:off x="7167859" y="3331125"/>
            <a:ext cx="1612996" cy="1046756"/>
            <a:chOff x="6755948" y="2942018"/>
            <a:chExt cx="1612996" cy="1046756"/>
          </a:xfrm>
        </p:grpSpPr>
        <p:sp>
          <p:nvSpPr>
            <p:cNvPr id="67" name="TextBox 66"/>
            <p:cNvSpPr txBox="1"/>
            <p:nvPr/>
          </p:nvSpPr>
          <p:spPr>
            <a:xfrm>
              <a:off x="6755948" y="3573276"/>
              <a:ext cx="1612996" cy="415498"/>
            </a:xfrm>
            <a:prstGeom prst="rect">
              <a:avLst/>
            </a:prstGeom>
            <a:noFill/>
          </p:spPr>
          <p:txBody>
            <a:bodyPr wrap="square" rtlCol="0">
              <a:spAutoFit/>
            </a:bodyPr>
            <a:lstStyle/>
            <a:p>
              <a:pPr algn="ctr"/>
              <a:r>
                <a:rPr lang="en-US" sz="1050" b="0" dirty="0" smtClean="0">
                  <a:solidFill>
                    <a:schemeClr val="bg1">
                      <a:lumMod val="95000"/>
                      <a:lumOff val="5000"/>
                    </a:schemeClr>
                  </a:solidFill>
                </a:rPr>
                <a:t>SQL Server</a:t>
              </a:r>
            </a:p>
            <a:p>
              <a:pPr algn="ctr"/>
              <a:r>
                <a:rPr lang="en-US" sz="1050" b="0" dirty="0" smtClean="0">
                  <a:solidFill>
                    <a:schemeClr val="bg1">
                      <a:lumMod val="95000"/>
                      <a:lumOff val="5000"/>
                    </a:schemeClr>
                  </a:solidFill>
                </a:rPr>
                <a:t>Reporting Services</a:t>
              </a:r>
              <a:endParaRPr lang="en-US" sz="1050" b="0" dirty="0">
                <a:solidFill>
                  <a:schemeClr val="bg1">
                    <a:lumMod val="95000"/>
                    <a:lumOff val="5000"/>
                  </a:schemeClr>
                </a:solidFill>
              </a:endParaRPr>
            </a:p>
          </p:txBody>
        </p:sp>
        <p:pic>
          <p:nvPicPr>
            <p:cNvPr id="68" name="Picture 18" descr="E:\Work Graphics\MSL Graphics\Document_Writing0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97893" y="2942018"/>
              <a:ext cx="387863" cy="63125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8" descr="E:\Work Graphics\MSL Graphics\Document_Writing0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80470" y="3005399"/>
              <a:ext cx="387863" cy="63125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0" name="Straight Arrow Connector 69"/>
          <p:cNvCxnSpPr/>
          <p:nvPr/>
        </p:nvCxnSpPr>
        <p:spPr>
          <a:xfrm flipH="1">
            <a:off x="1634936" y="6014487"/>
            <a:ext cx="4619154" cy="0"/>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cxnSp>
        <p:nvCxnSpPr>
          <p:cNvPr id="71" name="Straight Arrow Connector 70"/>
          <p:cNvCxnSpPr/>
          <p:nvPr/>
        </p:nvCxnSpPr>
        <p:spPr>
          <a:xfrm flipH="1" flipV="1">
            <a:off x="2067005" y="3173506"/>
            <a:ext cx="967232" cy="1155902"/>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pic>
        <p:nvPicPr>
          <p:cNvPr id="72" name="Picture 4" descr="E:\Work Graphics\MSL Graphics\UserWithDesktopCompute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9939" y="5535767"/>
            <a:ext cx="795958" cy="925302"/>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1904765" y="6014487"/>
            <a:ext cx="1476686" cy="215444"/>
          </a:xfrm>
          <a:prstGeom prst="rect">
            <a:avLst/>
          </a:prstGeom>
          <a:noFill/>
        </p:spPr>
        <p:txBody>
          <a:bodyPr wrap="none" rtlCol="0">
            <a:spAutoFit/>
          </a:bodyPr>
          <a:lstStyle/>
          <a:p>
            <a:r>
              <a:rPr lang="en-US" sz="800" b="0" i="1" dirty="0">
                <a:solidFill>
                  <a:schemeClr val="bg1">
                    <a:lumMod val="95000"/>
                    <a:lumOff val="5000"/>
                  </a:schemeClr>
                </a:solidFill>
              </a:rPr>
              <a:t>Reports, </a:t>
            </a:r>
            <a:r>
              <a:rPr lang="en-US" sz="800" b="0" i="1" dirty="0" smtClean="0">
                <a:solidFill>
                  <a:schemeClr val="bg1">
                    <a:lumMod val="95000"/>
                    <a:lumOff val="5000"/>
                  </a:schemeClr>
                </a:solidFill>
              </a:rPr>
              <a:t>KPIs, and Dashboards</a:t>
            </a:r>
            <a:endParaRPr lang="en-US" sz="800" b="0" i="1" dirty="0">
              <a:solidFill>
                <a:schemeClr val="bg1">
                  <a:lumMod val="95000"/>
                  <a:lumOff val="5000"/>
                </a:schemeClr>
              </a:solidFill>
            </a:endParaRPr>
          </a:p>
        </p:txBody>
      </p:sp>
      <p:sp>
        <p:nvSpPr>
          <p:cNvPr id="74" name="TextBox 73"/>
          <p:cNvSpPr txBox="1"/>
          <p:nvPr/>
        </p:nvSpPr>
        <p:spPr>
          <a:xfrm rot="21079531">
            <a:off x="1901478" y="5685989"/>
            <a:ext cx="1431802" cy="215444"/>
          </a:xfrm>
          <a:prstGeom prst="rect">
            <a:avLst/>
          </a:prstGeom>
          <a:noFill/>
        </p:spPr>
        <p:txBody>
          <a:bodyPr wrap="none" rtlCol="0">
            <a:spAutoFit/>
          </a:bodyPr>
          <a:lstStyle/>
          <a:p>
            <a:r>
              <a:rPr lang="en-US" sz="800" b="0" i="1" dirty="0" smtClean="0">
                <a:solidFill>
                  <a:schemeClr val="bg1">
                    <a:lumMod val="95000"/>
                    <a:lumOff val="5000"/>
                  </a:schemeClr>
                </a:solidFill>
              </a:rPr>
              <a:t>Interactive data visualizations</a:t>
            </a:r>
            <a:endParaRPr lang="en-US" sz="800" b="0" i="1" dirty="0">
              <a:solidFill>
                <a:schemeClr val="bg1">
                  <a:lumMod val="95000"/>
                  <a:lumOff val="5000"/>
                </a:schemeClr>
              </a:solidFill>
            </a:endParaRPr>
          </a:p>
        </p:txBody>
      </p:sp>
      <p:sp>
        <p:nvSpPr>
          <p:cNvPr id="75" name="TextBox 74"/>
          <p:cNvSpPr txBox="1"/>
          <p:nvPr/>
        </p:nvSpPr>
        <p:spPr>
          <a:xfrm rot="19245608">
            <a:off x="1544059" y="4989413"/>
            <a:ext cx="1192955" cy="215444"/>
          </a:xfrm>
          <a:prstGeom prst="rect">
            <a:avLst/>
          </a:prstGeom>
          <a:noFill/>
        </p:spPr>
        <p:txBody>
          <a:bodyPr wrap="none" rtlCol="0">
            <a:spAutoFit/>
          </a:bodyPr>
          <a:lstStyle/>
          <a:p>
            <a:r>
              <a:rPr lang="en-US" sz="800" b="0" i="1" dirty="0" smtClean="0">
                <a:solidFill>
                  <a:schemeClr val="bg1">
                    <a:lumMod val="95000"/>
                    <a:lumOff val="5000"/>
                  </a:schemeClr>
                </a:solidFill>
              </a:rPr>
              <a:t>Interactive data analysis</a:t>
            </a:r>
            <a:endParaRPr lang="en-US" sz="800" b="0" i="1" dirty="0">
              <a:solidFill>
                <a:schemeClr val="bg1">
                  <a:lumMod val="95000"/>
                  <a:lumOff val="5000"/>
                </a:schemeClr>
              </a:solidFill>
            </a:endParaRPr>
          </a:p>
        </p:txBody>
      </p:sp>
      <p:cxnSp>
        <p:nvCxnSpPr>
          <p:cNvPr id="76" name="Straight Arrow Connector 75"/>
          <p:cNvCxnSpPr/>
          <p:nvPr/>
        </p:nvCxnSpPr>
        <p:spPr>
          <a:xfrm>
            <a:off x="7114713" y="3817264"/>
            <a:ext cx="577668" cy="0"/>
          </a:xfrm>
          <a:prstGeom prst="straightConnector1">
            <a:avLst/>
          </a:prstGeom>
          <a:noFill/>
          <a:ln w="38100" cap="flat" cmpd="sng" algn="ctr">
            <a:solidFill>
              <a:srgbClr val="8CC688"/>
            </a:solidFill>
            <a:prstDash val="solid"/>
            <a:tailEnd type="arrow"/>
          </a:ln>
          <a:effectLst>
            <a:outerShdw blurRad="40000" dist="23000" dir="5400000" rotWithShape="0">
              <a:srgbClr val="000000">
                <a:alpha val="35000"/>
              </a:srgbClr>
            </a:outerShdw>
          </a:effectLst>
        </p:spPr>
      </p:cxnSp>
      <p:sp>
        <p:nvSpPr>
          <p:cNvPr id="77" name="TextBox 76"/>
          <p:cNvSpPr txBox="1"/>
          <p:nvPr/>
        </p:nvSpPr>
        <p:spPr>
          <a:xfrm rot="16200000">
            <a:off x="-675213" y="1905575"/>
            <a:ext cx="2103461" cy="369332"/>
          </a:xfrm>
          <a:prstGeom prst="rect">
            <a:avLst/>
          </a:prstGeom>
          <a:noFill/>
        </p:spPr>
        <p:txBody>
          <a:bodyPr wrap="none" rtlCol="0">
            <a:spAutoFit/>
          </a:bodyPr>
          <a:lstStyle/>
          <a:p>
            <a:r>
              <a:rPr lang="en-US" b="0" dirty="0" smtClean="0">
                <a:solidFill>
                  <a:schemeClr val="bg1">
                    <a:lumMod val="95000"/>
                    <a:lumOff val="5000"/>
                  </a:schemeClr>
                </a:solidFill>
              </a:rPr>
              <a:t>Data</a:t>
            </a:r>
            <a:r>
              <a:rPr lang="en-US" b="0" dirty="0" smtClean="0"/>
              <a:t> </a:t>
            </a:r>
            <a:r>
              <a:rPr lang="en-US" b="0" dirty="0" smtClean="0">
                <a:solidFill>
                  <a:schemeClr val="bg1">
                    <a:lumMod val="95000"/>
                    <a:lumOff val="5000"/>
                  </a:schemeClr>
                </a:solidFill>
              </a:rPr>
              <a:t>Warehousing</a:t>
            </a:r>
            <a:endParaRPr lang="en-US" b="0" dirty="0">
              <a:solidFill>
                <a:schemeClr val="bg1">
                  <a:lumMod val="95000"/>
                  <a:lumOff val="5000"/>
                </a:schemeClr>
              </a:solidFill>
            </a:endParaRPr>
          </a:p>
        </p:txBody>
      </p:sp>
      <p:sp>
        <p:nvSpPr>
          <p:cNvPr id="78" name="TextBox 77"/>
          <p:cNvSpPr txBox="1"/>
          <p:nvPr/>
        </p:nvSpPr>
        <p:spPr>
          <a:xfrm rot="16200000">
            <a:off x="-805197" y="4693680"/>
            <a:ext cx="2316660" cy="369332"/>
          </a:xfrm>
          <a:prstGeom prst="rect">
            <a:avLst/>
          </a:prstGeom>
          <a:noFill/>
        </p:spPr>
        <p:txBody>
          <a:bodyPr wrap="none" rtlCol="0">
            <a:spAutoFit/>
          </a:bodyPr>
          <a:lstStyle/>
          <a:p>
            <a:r>
              <a:rPr lang="en-US" b="0" dirty="0" smtClean="0">
                <a:solidFill>
                  <a:schemeClr val="bg1">
                    <a:lumMod val="95000"/>
                    <a:lumOff val="5000"/>
                  </a:schemeClr>
                </a:solidFill>
              </a:rPr>
              <a:t>Business Intelligence</a:t>
            </a:r>
            <a:endParaRPr lang="en-US" b="0" dirty="0">
              <a:solidFill>
                <a:schemeClr val="bg1">
                  <a:lumMod val="95000"/>
                  <a:lumOff val="5000"/>
                </a:schemeClr>
              </a:solidFill>
            </a:endParaRPr>
          </a:p>
        </p:txBody>
      </p:sp>
    </p:spTree>
    <p:extLst>
      <p:ext uri="{BB962C8B-B14F-4D97-AF65-F5344CB8AC3E}">
        <p14:creationId xmlns:p14="http://schemas.microsoft.com/office/powerpoint/2010/main" val="3048841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76200"/>
            <a:ext cx="8229600" cy="1143000"/>
          </a:xfrm>
        </p:spPr>
        <p:txBody>
          <a:bodyPr/>
          <a:lstStyle/>
          <a:p>
            <a:r>
              <a:rPr lang="en-US" dirty="0">
                <a:solidFill>
                  <a:srgbClr val="00B0F0"/>
                </a:solidFill>
              </a:rPr>
              <a:t>OLAP</a:t>
            </a:r>
            <a:r>
              <a:rPr lang="en-US" dirty="0" smtClean="0"/>
              <a:t> </a:t>
            </a:r>
            <a:r>
              <a:rPr lang="en-US" dirty="0" err="1">
                <a:solidFill>
                  <a:srgbClr val="00B0F0"/>
                </a:solidFill>
              </a:rPr>
              <a:t>vs</a:t>
            </a:r>
            <a:r>
              <a:rPr lang="en-US" dirty="0" smtClean="0"/>
              <a:t> </a:t>
            </a:r>
            <a:r>
              <a:rPr lang="en-US" dirty="0">
                <a:solidFill>
                  <a:srgbClr val="00B0F0"/>
                </a:solidFill>
              </a:rPr>
              <a:t>OLTP</a:t>
            </a:r>
          </a:p>
        </p:txBody>
      </p:sp>
      <p:sp>
        <p:nvSpPr>
          <p:cNvPr id="8" name="Cube 7"/>
          <p:cNvSpPr/>
          <p:nvPr/>
        </p:nvSpPr>
        <p:spPr>
          <a:xfrm>
            <a:off x="1219200" y="36576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p:cNvSpPr/>
          <p:nvPr/>
        </p:nvSpPr>
        <p:spPr>
          <a:xfrm>
            <a:off x="4800600" y="1828800"/>
            <a:ext cx="1219200"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Cube 11"/>
          <p:cNvSpPr/>
          <p:nvPr/>
        </p:nvSpPr>
        <p:spPr>
          <a:xfrm>
            <a:off x="2514600" y="36576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Cube 12"/>
          <p:cNvSpPr/>
          <p:nvPr/>
        </p:nvSpPr>
        <p:spPr>
          <a:xfrm>
            <a:off x="1219200" y="24384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Cube 13"/>
          <p:cNvSpPr/>
          <p:nvPr/>
        </p:nvSpPr>
        <p:spPr>
          <a:xfrm>
            <a:off x="2514600" y="24384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Cube 14"/>
          <p:cNvSpPr/>
          <p:nvPr/>
        </p:nvSpPr>
        <p:spPr>
          <a:xfrm>
            <a:off x="838200" y="40386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Cube 15"/>
          <p:cNvSpPr/>
          <p:nvPr/>
        </p:nvSpPr>
        <p:spPr>
          <a:xfrm>
            <a:off x="2133600" y="40386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Cube 17"/>
          <p:cNvSpPr/>
          <p:nvPr/>
        </p:nvSpPr>
        <p:spPr>
          <a:xfrm>
            <a:off x="838200" y="28194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Cube 18"/>
          <p:cNvSpPr/>
          <p:nvPr/>
        </p:nvSpPr>
        <p:spPr>
          <a:xfrm>
            <a:off x="2133600" y="28194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Cube 19"/>
          <p:cNvSpPr/>
          <p:nvPr/>
        </p:nvSpPr>
        <p:spPr>
          <a:xfrm>
            <a:off x="1219200" y="12192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Cube 20"/>
          <p:cNvSpPr/>
          <p:nvPr/>
        </p:nvSpPr>
        <p:spPr>
          <a:xfrm>
            <a:off x="2514600" y="12192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Cube 21"/>
          <p:cNvSpPr/>
          <p:nvPr/>
        </p:nvSpPr>
        <p:spPr>
          <a:xfrm>
            <a:off x="838200" y="16002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Cube 22"/>
          <p:cNvSpPr/>
          <p:nvPr/>
        </p:nvSpPr>
        <p:spPr>
          <a:xfrm>
            <a:off x="2133600" y="16002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Cube 23"/>
          <p:cNvSpPr/>
          <p:nvPr/>
        </p:nvSpPr>
        <p:spPr>
          <a:xfrm>
            <a:off x="454740" y="44196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Cube 24"/>
          <p:cNvSpPr/>
          <p:nvPr/>
        </p:nvSpPr>
        <p:spPr>
          <a:xfrm>
            <a:off x="1752600" y="44196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Cube 25"/>
          <p:cNvSpPr/>
          <p:nvPr/>
        </p:nvSpPr>
        <p:spPr>
          <a:xfrm>
            <a:off x="457200" y="32004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Cube 26"/>
          <p:cNvSpPr/>
          <p:nvPr/>
        </p:nvSpPr>
        <p:spPr>
          <a:xfrm>
            <a:off x="1752600" y="32004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Cube 27"/>
          <p:cNvSpPr/>
          <p:nvPr/>
        </p:nvSpPr>
        <p:spPr>
          <a:xfrm>
            <a:off x="457200" y="19812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Cube 28"/>
          <p:cNvSpPr/>
          <p:nvPr/>
        </p:nvSpPr>
        <p:spPr>
          <a:xfrm>
            <a:off x="1752600" y="1981200"/>
            <a:ext cx="1676400" cy="1600200"/>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Rectangle 29"/>
          <p:cNvSpPr/>
          <p:nvPr/>
        </p:nvSpPr>
        <p:spPr>
          <a:xfrm>
            <a:off x="6019800" y="1828800"/>
            <a:ext cx="1219200"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Rectangle 30"/>
          <p:cNvSpPr/>
          <p:nvPr/>
        </p:nvSpPr>
        <p:spPr>
          <a:xfrm>
            <a:off x="7239000" y="1828800"/>
            <a:ext cx="1219200"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Rectangle 31"/>
          <p:cNvSpPr/>
          <p:nvPr/>
        </p:nvSpPr>
        <p:spPr>
          <a:xfrm>
            <a:off x="4800600" y="3124200"/>
            <a:ext cx="1219200"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Rectangle 32"/>
          <p:cNvSpPr/>
          <p:nvPr/>
        </p:nvSpPr>
        <p:spPr>
          <a:xfrm>
            <a:off x="6019800" y="3124200"/>
            <a:ext cx="1219200"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Rectangle 33"/>
          <p:cNvSpPr/>
          <p:nvPr/>
        </p:nvSpPr>
        <p:spPr>
          <a:xfrm>
            <a:off x="7239000" y="3124200"/>
            <a:ext cx="1219200"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Rectangle 34"/>
          <p:cNvSpPr/>
          <p:nvPr/>
        </p:nvSpPr>
        <p:spPr>
          <a:xfrm>
            <a:off x="4800600" y="4419600"/>
            <a:ext cx="1219200"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Rectangle 35"/>
          <p:cNvSpPr/>
          <p:nvPr/>
        </p:nvSpPr>
        <p:spPr>
          <a:xfrm>
            <a:off x="6019800" y="4419600"/>
            <a:ext cx="1219200"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Rectangle 36"/>
          <p:cNvSpPr/>
          <p:nvPr/>
        </p:nvSpPr>
        <p:spPr>
          <a:xfrm>
            <a:off x="7239000" y="4419600"/>
            <a:ext cx="1219200"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210800" cy="1143000"/>
          </a:xfrm>
        </p:spPr>
        <p:txBody>
          <a:bodyPr>
            <a:normAutofit/>
          </a:bodyPr>
          <a:lstStyle/>
          <a:p>
            <a:r>
              <a:rPr lang="en-US" sz="4000" dirty="0">
                <a:solidFill>
                  <a:srgbClr val="00B0F0"/>
                </a:solidFill>
              </a:rPr>
              <a:t>Analysis</a:t>
            </a:r>
            <a:r>
              <a:rPr lang="en-US" sz="4000" dirty="0" smtClean="0"/>
              <a:t> </a:t>
            </a:r>
            <a:r>
              <a:rPr lang="en-US" sz="4000" dirty="0">
                <a:solidFill>
                  <a:srgbClr val="00B0F0"/>
                </a:solidFill>
              </a:rPr>
              <a:t>Services</a:t>
            </a:r>
            <a:r>
              <a:rPr lang="en-US" sz="4000" dirty="0" smtClean="0"/>
              <a:t> </a:t>
            </a:r>
            <a:r>
              <a:rPr lang="en-US" sz="4000" dirty="0" smtClean="0">
                <a:solidFill>
                  <a:srgbClr val="00B0F0"/>
                </a:solidFill>
              </a:rPr>
              <a:t>Project</a:t>
            </a:r>
            <a:endParaRPr lang="en-US" sz="4000" dirty="0">
              <a:solidFill>
                <a:srgbClr val="00B0F0"/>
              </a:solidFill>
            </a:endParaRPr>
          </a:p>
        </p:txBody>
      </p:sp>
      <p:sp>
        <p:nvSpPr>
          <p:cNvPr id="3" name="TextBox 2"/>
          <p:cNvSpPr txBox="1"/>
          <p:nvPr/>
        </p:nvSpPr>
        <p:spPr>
          <a:xfrm>
            <a:off x="381000" y="2667000"/>
            <a:ext cx="2362200" cy="3939540"/>
          </a:xfrm>
          <a:prstGeom prst="rect">
            <a:avLst/>
          </a:prstGeom>
          <a:noFill/>
        </p:spPr>
        <p:txBody>
          <a:bodyPr wrap="square" rtlCol="0">
            <a:spAutoFit/>
          </a:bodyPr>
          <a:lstStyle/>
          <a:p>
            <a:pPr>
              <a:lnSpc>
                <a:spcPct val="250000"/>
              </a:lnSpc>
              <a:buFont typeface="Arial" pitchFamily="34" charset="0"/>
              <a:buChar char="•"/>
            </a:pPr>
            <a:r>
              <a:rPr lang="en-US" sz="2000" dirty="0"/>
              <a:t>Database</a:t>
            </a:r>
          </a:p>
          <a:p>
            <a:pPr>
              <a:lnSpc>
                <a:spcPct val="250000"/>
              </a:lnSpc>
              <a:buFont typeface="Arial" pitchFamily="34" charset="0"/>
              <a:buChar char="•"/>
            </a:pPr>
            <a:r>
              <a:rPr lang="en-US" sz="2000" dirty="0" smtClean="0"/>
              <a:t>Data Source</a:t>
            </a:r>
          </a:p>
          <a:p>
            <a:pPr>
              <a:lnSpc>
                <a:spcPct val="250000"/>
              </a:lnSpc>
              <a:buFont typeface="Arial" pitchFamily="34" charset="0"/>
              <a:buChar char="•"/>
            </a:pPr>
            <a:r>
              <a:rPr lang="en-US" sz="2000" dirty="0" smtClean="0"/>
              <a:t>Data Source View</a:t>
            </a:r>
          </a:p>
          <a:p>
            <a:pPr>
              <a:lnSpc>
                <a:spcPct val="250000"/>
              </a:lnSpc>
              <a:buFont typeface="Arial" pitchFamily="34" charset="0"/>
              <a:buChar char="•"/>
            </a:pPr>
            <a:r>
              <a:rPr lang="en-US" sz="2000" dirty="0" smtClean="0"/>
              <a:t>Cube</a:t>
            </a:r>
          </a:p>
          <a:p>
            <a:pPr>
              <a:lnSpc>
                <a:spcPct val="250000"/>
              </a:lnSpc>
              <a:buFont typeface="Arial" pitchFamily="34" charset="0"/>
              <a:buChar char="•"/>
            </a:pPr>
            <a:r>
              <a:rPr lang="en-US" sz="2000" dirty="0" smtClean="0"/>
              <a:t>Role</a:t>
            </a:r>
          </a:p>
        </p:txBody>
      </p:sp>
      <p:pic>
        <p:nvPicPr>
          <p:cNvPr id="1027" name="Picture 3"/>
          <p:cNvPicPr>
            <a:picLocks noChangeAspect="1" noChangeArrowheads="1"/>
          </p:cNvPicPr>
          <p:nvPr/>
        </p:nvPicPr>
        <p:blipFill>
          <a:blip r:embed="rId2" cstate="print"/>
          <a:srcRect/>
          <a:stretch>
            <a:fillRect/>
          </a:stretch>
        </p:blipFill>
        <p:spPr bwMode="auto">
          <a:xfrm>
            <a:off x="2971800" y="1447800"/>
            <a:ext cx="3124200" cy="3575115"/>
          </a:xfrm>
          <a:prstGeom prst="rect">
            <a:avLst/>
          </a:prstGeom>
          <a:noFill/>
          <a:ln w="9525">
            <a:noFill/>
            <a:miter lim="800000"/>
            <a:headEnd/>
            <a:tailEnd/>
          </a:ln>
          <a:effectLst>
            <a:glow rad="228600">
              <a:schemeClr val="accent2">
                <a:satMod val="175000"/>
                <a:alpha val="40000"/>
              </a:schemeClr>
            </a:glow>
          </a:effectLst>
        </p:spPr>
      </p:pic>
      <p:pic>
        <p:nvPicPr>
          <p:cNvPr id="1026" name="Picture 2"/>
          <p:cNvPicPr>
            <a:picLocks noChangeAspect="1" noChangeArrowheads="1"/>
          </p:cNvPicPr>
          <p:nvPr/>
        </p:nvPicPr>
        <p:blipFill>
          <a:blip r:embed="rId3" cstate="print"/>
          <a:srcRect/>
          <a:stretch>
            <a:fillRect/>
          </a:stretch>
        </p:blipFill>
        <p:spPr bwMode="auto">
          <a:xfrm>
            <a:off x="5411932" y="3124200"/>
            <a:ext cx="3503468" cy="3477126"/>
          </a:xfrm>
          <a:prstGeom prst="rect">
            <a:avLst/>
          </a:prstGeom>
          <a:noFill/>
          <a:ln w="9525">
            <a:noFill/>
            <a:miter lim="800000"/>
            <a:headEnd/>
            <a:tailEnd/>
          </a:ln>
          <a:effectLst>
            <a:glow rad="228600">
              <a:schemeClr val="accent2">
                <a:satMod val="175000"/>
                <a:alpha val="40000"/>
              </a:schemeClr>
            </a:glow>
          </a:effectLst>
        </p:spPr>
      </p:pic>
      <p:pic>
        <p:nvPicPr>
          <p:cNvPr id="3074" name="Picture 2" descr="C:\Users\david.bland\Desktop\SSAS\dem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152400"/>
            <a:ext cx="1050472"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ttachment xmlns="83e7d88b-81c5-4fd0-8b2d-2c9c96d8232c">
      <Url xsi:nil="true"/>
      <Description xsi:nil="true"/>
    </Attach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F2A7B305F5994A8B621116186C8C65" ma:contentTypeVersion="2" ma:contentTypeDescription="Create a new document." ma:contentTypeScope="" ma:versionID="d98f96abc8f84d9b8724f7f0ac99f04d">
  <xsd:schema xmlns:xsd="http://www.w3.org/2001/XMLSchema" xmlns:xs="http://www.w3.org/2001/XMLSchema" xmlns:p="http://schemas.microsoft.com/office/2006/metadata/properties" xmlns:ns2="83e7d88b-81c5-4fd0-8b2d-2c9c96d8232c" targetNamespace="http://schemas.microsoft.com/office/2006/metadata/properties" ma:root="true" ma:fieldsID="3dd836ac7c5e6b49dab5ab35addba31b" ns2:_="">
    <xsd:import namespace="83e7d88b-81c5-4fd0-8b2d-2c9c96d8232c"/>
    <xsd:element name="properties">
      <xsd:complexType>
        <xsd:sequence>
          <xsd:element name="documentManagement">
            <xsd:complexType>
              <xsd:all>
                <xsd:element ref="ns2:Attach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e7d88b-81c5-4fd0-8b2d-2c9c96d8232c" elementFormDefault="qualified">
    <xsd:import namespace="http://schemas.microsoft.com/office/2006/documentManagement/types"/>
    <xsd:import namespace="http://schemas.microsoft.com/office/infopath/2007/PartnerControls"/>
    <xsd:element name="Attachment" ma:index="8" nillable="true" ma:displayName="Attachment" ma:format="Hyperlink" ma:internalName="Attachment"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183BA9-5CBD-4F1B-BBDE-D73415FE822C}">
  <ds:schemaRefs>
    <ds:schemaRef ds:uri="http://schemas.microsoft.com/office/2006/metadata/properties"/>
    <ds:schemaRef ds:uri="http://schemas.microsoft.com/office/infopath/2007/PartnerControls"/>
    <ds:schemaRef ds:uri="83e7d88b-81c5-4fd0-8b2d-2c9c96d8232c"/>
  </ds:schemaRefs>
</ds:datastoreItem>
</file>

<file path=customXml/itemProps2.xml><?xml version="1.0" encoding="utf-8"?>
<ds:datastoreItem xmlns:ds="http://schemas.openxmlformats.org/officeDocument/2006/customXml" ds:itemID="{7D497838-5B34-4A83-A53E-BFED87E004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e7d88b-81c5-4fd0-8b2d-2c9c96d823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868A8F-F207-418C-80A2-A3E740F695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Elemental</Template>
  <TotalTime>6723</TotalTime>
  <Words>543</Words>
  <Application>Microsoft Office PowerPoint</Application>
  <PresentationFormat>On-screen Show (4:3)</PresentationFormat>
  <Paragraphs>158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Elemental</vt:lpstr>
      <vt:lpstr>SQL Server Analysis Services Fundamentals</vt:lpstr>
      <vt:lpstr>Thank you Sponsors</vt:lpstr>
      <vt:lpstr>About Me </vt:lpstr>
      <vt:lpstr>PowerPoint Presentation</vt:lpstr>
      <vt:lpstr>Agenda</vt:lpstr>
      <vt:lpstr>What is SSAS and Why Use it</vt:lpstr>
      <vt:lpstr>Microsoft Business Intelligence Technologies</vt:lpstr>
      <vt:lpstr>OLAP vs OLTP</vt:lpstr>
      <vt:lpstr>Analysis Services Project</vt:lpstr>
      <vt:lpstr>Analysis Services  Terminology</vt:lpstr>
      <vt:lpstr>Time Dimension</vt:lpstr>
      <vt:lpstr>Model Types</vt:lpstr>
      <vt:lpstr>Analysis Services Terminology</vt:lpstr>
      <vt:lpstr>Processing  a Cube</vt:lpstr>
      <vt:lpstr>SSAS Security</vt:lpstr>
      <vt:lpstr>Backup Database</vt:lpstr>
      <vt:lpstr>What would we want  to know about a player</vt:lpstr>
      <vt:lpstr>Data Tools</vt:lpstr>
      <vt:lpstr>How to get the Data</vt:lpstr>
      <vt:lpstr>Questions?</vt:lpstr>
    </vt:vector>
  </TitlesOfParts>
  <Company>Stericycle,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 Analysis Services Fundamentals</dc:title>
  <dc:creator>david.bland</dc:creator>
  <cp:lastModifiedBy>Bland, David</cp:lastModifiedBy>
  <cp:revision>376</cp:revision>
  <dcterms:created xsi:type="dcterms:W3CDTF">2015-08-05T23:08:06Z</dcterms:created>
  <dcterms:modified xsi:type="dcterms:W3CDTF">2017-09-13T03:51:18Z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0x010100DBF2A7B305F5994A8B621116186C8C65</vt:lpwstr>
  </property>
</Properties>
</file>