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7"/>
  </p:notesMasterIdLst>
  <p:handoutMasterIdLst>
    <p:handoutMasterId r:id="rId38"/>
  </p:handoutMasterIdLst>
  <p:sldIdLst>
    <p:sldId id="257" r:id="rId5"/>
    <p:sldId id="427" r:id="rId6"/>
    <p:sldId id="265" r:id="rId7"/>
    <p:sldId id="262" r:id="rId8"/>
    <p:sldId id="439" r:id="rId9"/>
    <p:sldId id="263" r:id="rId10"/>
    <p:sldId id="451" r:id="rId11"/>
    <p:sldId id="449" r:id="rId12"/>
    <p:sldId id="264" r:id="rId13"/>
    <p:sldId id="438" r:id="rId14"/>
    <p:sldId id="432" r:id="rId15"/>
    <p:sldId id="446" r:id="rId16"/>
    <p:sldId id="453" r:id="rId17"/>
    <p:sldId id="454" r:id="rId18"/>
    <p:sldId id="433" r:id="rId19"/>
    <p:sldId id="455" r:id="rId20"/>
    <p:sldId id="448" r:id="rId21"/>
    <p:sldId id="441" r:id="rId22"/>
    <p:sldId id="431" r:id="rId23"/>
    <p:sldId id="442" r:id="rId24"/>
    <p:sldId id="429" r:id="rId25"/>
    <p:sldId id="447" r:id="rId26"/>
    <p:sldId id="443" r:id="rId27"/>
    <p:sldId id="435" r:id="rId28"/>
    <p:sldId id="436" r:id="rId29"/>
    <p:sldId id="444" r:id="rId30"/>
    <p:sldId id="452" r:id="rId31"/>
    <p:sldId id="440" r:id="rId32"/>
    <p:sldId id="445" r:id="rId33"/>
    <p:sldId id="450" r:id="rId34"/>
    <p:sldId id="434" r:id="rId35"/>
    <p:sldId id="266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4BDD4B-F1E0-47EB-81BE-75F02B4CC390}" v="251" dt="2025-05-02T01:31:17.334"/>
  </p1510:revLst>
</p1510:revInfo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04" autoAdjust="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9" d="100"/>
          <a:sy n="79" d="100"/>
        </p:scale>
        <p:origin x="234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334938-64FC-48F9-B394-D88C6287D627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F80EA84-92FB-49BE-AEB5-AF7A934E43AB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26 years DBA Experience</a:t>
          </a:r>
        </a:p>
      </dgm:t>
    </dgm:pt>
    <dgm:pt modelId="{BA4C688E-4883-4B6F-90BE-087608E26018}" type="parTrans" cxnId="{CAA544D4-CA46-41AE-AB7D-DDD44CC9E65E}">
      <dgm:prSet/>
      <dgm:spPr/>
      <dgm:t>
        <a:bodyPr/>
        <a:lstStyle/>
        <a:p>
          <a:endParaRPr lang="en-US"/>
        </a:p>
      </dgm:t>
    </dgm:pt>
    <dgm:pt modelId="{B78F6B5A-B9F9-4FE5-9095-DA9D7F4D06F4}" type="sibTrans" cxnId="{CAA544D4-CA46-41AE-AB7D-DDD44CC9E65E}">
      <dgm:prSet/>
      <dgm:spPr/>
      <dgm:t>
        <a:bodyPr/>
        <a:lstStyle/>
        <a:p>
          <a:endParaRPr lang="en-US"/>
        </a:p>
      </dgm:t>
    </dgm:pt>
    <dgm:pt modelId="{33241399-9EC1-41D8-B04D-CCC0645EF19C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10 Years Application\BI development</a:t>
          </a:r>
        </a:p>
      </dgm:t>
    </dgm:pt>
    <dgm:pt modelId="{0E08E741-AB9E-4E82-99B9-C288572F2A09}" type="parTrans" cxnId="{ABA92188-2842-4B7D-8E77-3F29B78C6587}">
      <dgm:prSet/>
      <dgm:spPr/>
      <dgm:t>
        <a:bodyPr/>
        <a:lstStyle/>
        <a:p>
          <a:endParaRPr lang="en-US"/>
        </a:p>
      </dgm:t>
    </dgm:pt>
    <dgm:pt modelId="{184131CB-C0EC-444B-B1BA-FC7E84D5A1FF}" type="sibTrans" cxnId="{ABA92188-2842-4B7D-8E77-3F29B78C6587}">
      <dgm:prSet/>
      <dgm:spPr/>
      <dgm:t>
        <a:bodyPr/>
        <a:lstStyle/>
        <a:p>
          <a:endParaRPr lang="en-US"/>
        </a:p>
      </dgm:t>
    </dgm:pt>
    <dgm:pt modelId="{9852D56E-7A5F-4AE2-A5A3-B9C63E608CC0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27 years of teaching SQL Server</a:t>
          </a:r>
        </a:p>
      </dgm:t>
    </dgm:pt>
    <dgm:pt modelId="{EBE5DE7C-41EB-4FBE-A127-7E17E4066853}" type="parTrans" cxnId="{92E18F5F-5314-4E49-BDFD-138EE56A3AD3}">
      <dgm:prSet/>
      <dgm:spPr/>
      <dgm:t>
        <a:bodyPr/>
        <a:lstStyle/>
        <a:p>
          <a:endParaRPr lang="en-US"/>
        </a:p>
      </dgm:t>
    </dgm:pt>
    <dgm:pt modelId="{57073439-AEAD-4D78-863E-2D4E5DE285DF}" type="sibTrans" cxnId="{92E18F5F-5314-4E49-BDFD-138EE56A3AD3}">
      <dgm:prSet/>
      <dgm:spPr/>
      <dgm:t>
        <a:bodyPr/>
        <a:lstStyle/>
        <a:p>
          <a:endParaRPr lang="en-US"/>
        </a:p>
      </dgm:t>
    </dgm:pt>
    <dgm:pt modelId="{849D6E8E-6C99-478F-B5EB-0AEB2D618AD4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25 years as Microsoft Certified Trainer</a:t>
          </a:r>
        </a:p>
      </dgm:t>
    </dgm:pt>
    <dgm:pt modelId="{9EC410DA-B4D2-482F-BDC9-6543A3B4127F}" type="parTrans" cxnId="{6C2E60C7-DB35-4357-A34C-0772EA6B1EAF}">
      <dgm:prSet/>
      <dgm:spPr/>
      <dgm:t>
        <a:bodyPr/>
        <a:lstStyle/>
        <a:p>
          <a:endParaRPr lang="en-US"/>
        </a:p>
      </dgm:t>
    </dgm:pt>
    <dgm:pt modelId="{37CC1D84-3C44-42FC-B4CD-A67A768AC38A}" type="sibTrans" cxnId="{6C2E60C7-DB35-4357-A34C-0772EA6B1EAF}">
      <dgm:prSet/>
      <dgm:spPr/>
      <dgm:t>
        <a:bodyPr/>
        <a:lstStyle/>
        <a:p>
          <a:endParaRPr lang="en-US"/>
        </a:p>
      </dgm:t>
    </dgm:pt>
    <dgm:pt modelId="{CE5700A3-DA6F-4975-9EE2-AECE93C6F253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13 years SQL Server Instructor at Harper College, Palatine, IL</a:t>
          </a:r>
        </a:p>
      </dgm:t>
    </dgm:pt>
    <dgm:pt modelId="{918CB64F-9E99-4B74-81A0-4CC6A436DB63}" type="parTrans" cxnId="{A0FD405F-4E17-4A68-8246-013E359A62A3}">
      <dgm:prSet/>
      <dgm:spPr/>
      <dgm:t>
        <a:bodyPr/>
        <a:lstStyle/>
        <a:p>
          <a:endParaRPr lang="en-US"/>
        </a:p>
      </dgm:t>
    </dgm:pt>
    <dgm:pt modelId="{B4B14369-469F-46BC-A44F-EDD3637A06FA}" type="sibTrans" cxnId="{A0FD405F-4E17-4A68-8246-013E359A62A3}">
      <dgm:prSet/>
      <dgm:spPr/>
      <dgm:t>
        <a:bodyPr/>
        <a:lstStyle/>
        <a:p>
          <a:endParaRPr lang="en-US"/>
        </a:p>
      </dgm:t>
    </dgm:pt>
    <dgm:pt modelId="{75B1DF92-558D-40EB-9F5B-F5B2867FFE94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Manager of Database Engineering at Lexia Learning</a:t>
          </a:r>
        </a:p>
      </dgm:t>
    </dgm:pt>
    <dgm:pt modelId="{7A86E1A7-8CF0-40E6-AA0E-838A957A0228}" type="parTrans" cxnId="{11044452-03C7-4D10-9F83-649DB716AA90}">
      <dgm:prSet/>
      <dgm:spPr/>
      <dgm:t>
        <a:bodyPr/>
        <a:lstStyle/>
        <a:p>
          <a:endParaRPr lang="en-US"/>
        </a:p>
      </dgm:t>
    </dgm:pt>
    <dgm:pt modelId="{584E0334-A6CE-4323-BF87-E1BDF639FE11}" type="sibTrans" cxnId="{11044452-03C7-4D10-9F83-649DB716AA90}">
      <dgm:prSet/>
      <dgm:spPr/>
      <dgm:t>
        <a:bodyPr/>
        <a:lstStyle/>
        <a:p>
          <a:endParaRPr lang="en-US"/>
        </a:p>
      </dgm:t>
    </dgm:pt>
    <dgm:pt modelId="{8D3C6604-E1EF-4F5F-AC03-013636235462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Degree in Music Education from Western Illinois University</a:t>
          </a:r>
        </a:p>
      </dgm:t>
    </dgm:pt>
    <dgm:pt modelId="{DF1E66E0-7FE8-4A5C-815C-BF250AD7E091}" type="parTrans" cxnId="{2D0877BA-B1BC-4484-9C38-DE875480A9DA}">
      <dgm:prSet/>
      <dgm:spPr/>
      <dgm:t>
        <a:bodyPr/>
        <a:lstStyle/>
        <a:p>
          <a:endParaRPr lang="en-US"/>
        </a:p>
      </dgm:t>
    </dgm:pt>
    <dgm:pt modelId="{CF9D7549-0B55-4EB9-99F0-5B2DB01E649A}" type="sibTrans" cxnId="{2D0877BA-B1BC-4484-9C38-DE875480A9DA}">
      <dgm:prSet/>
      <dgm:spPr/>
      <dgm:t>
        <a:bodyPr/>
        <a:lstStyle/>
        <a:p>
          <a:endParaRPr lang="en-US"/>
        </a:p>
      </dgm:t>
    </dgm:pt>
    <dgm:pt modelId="{AF26DE28-7BB4-4204-A136-CFC66C1234BD}" type="pres">
      <dgm:prSet presAssocID="{3F334938-64FC-48F9-B394-D88C6287D627}" presName="vert0" presStyleCnt="0">
        <dgm:presLayoutVars>
          <dgm:dir/>
          <dgm:animOne val="branch"/>
          <dgm:animLvl val="lvl"/>
        </dgm:presLayoutVars>
      </dgm:prSet>
      <dgm:spPr/>
    </dgm:pt>
    <dgm:pt modelId="{7B751B84-6E04-4145-B8E2-9B1D5C04578C}" type="pres">
      <dgm:prSet presAssocID="{75B1DF92-558D-40EB-9F5B-F5B2867FFE94}" presName="thickLine" presStyleLbl="alignNode1" presStyleIdx="0" presStyleCnt="7"/>
      <dgm:spPr/>
    </dgm:pt>
    <dgm:pt modelId="{2D146CA7-FC41-4BEE-85B9-AC436AA98548}" type="pres">
      <dgm:prSet presAssocID="{75B1DF92-558D-40EB-9F5B-F5B2867FFE94}" presName="horz1" presStyleCnt="0"/>
      <dgm:spPr/>
    </dgm:pt>
    <dgm:pt modelId="{3E8EB2CC-AABF-427E-975C-883244BBA84F}" type="pres">
      <dgm:prSet presAssocID="{75B1DF92-558D-40EB-9F5B-F5B2867FFE94}" presName="tx1" presStyleLbl="revTx" presStyleIdx="0" presStyleCnt="7"/>
      <dgm:spPr/>
    </dgm:pt>
    <dgm:pt modelId="{ABE09343-97A2-4676-9FEC-2C988F5E1333}" type="pres">
      <dgm:prSet presAssocID="{75B1DF92-558D-40EB-9F5B-F5B2867FFE94}" presName="vert1" presStyleCnt="0"/>
      <dgm:spPr/>
    </dgm:pt>
    <dgm:pt modelId="{30032931-2C25-4A51-9AD9-43A46C353BAC}" type="pres">
      <dgm:prSet presAssocID="{8D3C6604-E1EF-4F5F-AC03-013636235462}" presName="thickLine" presStyleLbl="alignNode1" presStyleIdx="1" presStyleCnt="7"/>
      <dgm:spPr/>
    </dgm:pt>
    <dgm:pt modelId="{A89FC4BF-128E-40AC-AC6D-00D8B4BA6EF0}" type="pres">
      <dgm:prSet presAssocID="{8D3C6604-E1EF-4F5F-AC03-013636235462}" presName="horz1" presStyleCnt="0"/>
      <dgm:spPr/>
    </dgm:pt>
    <dgm:pt modelId="{BE5BF56A-A7B6-4D81-AAE2-54A50B54F029}" type="pres">
      <dgm:prSet presAssocID="{8D3C6604-E1EF-4F5F-AC03-013636235462}" presName="tx1" presStyleLbl="revTx" presStyleIdx="1" presStyleCnt="7"/>
      <dgm:spPr/>
    </dgm:pt>
    <dgm:pt modelId="{125675ED-144A-463E-B94A-F33A94F158DB}" type="pres">
      <dgm:prSet presAssocID="{8D3C6604-E1EF-4F5F-AC03-013636235462}" presName="vert1" presStyleCnt="0"/>
      <dgm:spPr/>
    </dgm:pt>
    <dgm:pt modelId="{123A8907-96C9-4006-92F2-8F78EF9AA3C1}" type="pres">
      <dgm:prSet presAssocID="{6F80EA84-92FB-49BE-AEB5-AF7A934E43AB}" presName="thickLine" presStyleLbl="alignNode1" presStyleIdx="2" presStyleCnt="7"/>
      <dgm:spPr/>
    </dgm:pt>
    <dgm:pt modelId="{13E02C1D-852A-4BC3-ACAC-3314DF3314CF}" type="pres">
      <dgm:prSet presAssocID="{6F80EA84-92FB-49BE-AEB5-AF7A934E43AB}" presName="horz1" presStyleCnt="0"/>
      <dgm:spPr/>
    </dgm:pt>
    <dgm:pt modelId="{52F6B667-0B9A-4844-B254-C0168B1ABFE1}" type="pres">
      <dgm:prSet presAssocID="{6F80EA84-92FB-49BE-AEB5-AF7A934E43AB}" presName="tx1" presStyleLbl="revTx" presStyleIdx="2" presStyleCnt="7"/>
      <dgm:spPr/>
    </dgm:pt>
    <dgm:pt modelId="{FD6CD603-C807-4220-AF66-60F937E392DA}" type="pres">
      <dgm:prSet presAssocID="{6F80EA84-92FB-49BE-AEB5-AF7A934E43AB}" presName="vert1" presStyleCnt="0"/>
      <dgm:spPr/>
    </dgm:pt>
    <dgm:pt modelId="{A5ED20E5-74D3-4693-A8AB-897D3BC222C1}" type="pres">
      <dgm:prSet presAssocID="{33241399-9EC1-41D8-B04D-CCC0645EF19C}" presName="thickLine" presStyleLbl="alignNode1" presStyleIdx="3" presStyleCnt="7"/>
      <dgm:spPr/>
    </dgm:pt>
    <dgm:pt modelId="{196F14CD-A198-433B-AAE7-9DABFA475C44}" type="pres">
      <dgm:prSet presAssocID="{33241399-9EC1-41D8-B04D-CCC0645EF19C}" presName="horz1" presStyleCnt="0"/>
      <dgm:spPr/>
    </dgm:pt>
    <dgm:pt modelId="{868FA861-6650-4B3C-B2F1-894935705952}" type="pres">
      <dgm:prSet presAssocID="{33241399-9EC1-41D8-B04D-CCC0645EF19C}" presName="tx1" presStyleLbl="revTx" presStyleIdx="3" presStyleCnt="7"/>
      <dgm:spPr/>
    </dgm:pt>
    <dgm:pt modelId="{7CE0380A-1677-4F7F-A716-8677BFC427BE}" type="pres">
      <dgm:prSet presAssocID="{33241399-9EC1-41D8-B04D-CCC0645EF19C}" presName="vert1" presStyleCnt="0"/>
      <dgm:spPr/>
    </dgm:pt>
    <dgm:pt modelId="{F2F16145-0C62-4DC1-B693-3D7C004C079C}" type="pres">
      <dgm:prSet presAssocID="{9852D56E-7A5F-4AE2-A5A3-B9C63E608CC0}" presName="thickLine" presStyleLbl="alignNode1" presStyleIdx="4" presStyleCnt="7"/>
      <dgm:spPr/>
    </dgm:pt>
    <dgm:pt modelId="{ABA63B10-6A2A-4434-B68F-89CADA944C1E}" type="pres">
      <dgm:prSet presAssocID="{9852D56E-7A5F-4AE2-A5A3-B9C63E608CC0}" presName="horz1" presStyleCnt="0"/>
      <dgm:spPr/>
    </dgm:pt>
    <dgm:pt modelId="{2797DA30-F140-4BBF-9602-EFD9E306468C}" type="pres">
      <dgm:prSet presAssocID="{9852D56E-7A5F-4AE2-A5A3-B9C63E608CC0}" presName="tx1" presStyleLbl="revTx" presStyleIdx="4" presStyleCnt="7"/>
      <dgm:spPr/>
    </dgm:pt>
    <dgm:pt modelId="{3F14A27E-506B-4C2B-A24D-05BD0928FC34}" type="pres">
      <dgm:prSet presAssocID="{9852D56E-7A5F-4AE2-A5A3-B9C63E608CC0}" presName="vert1" presStyleCnt="0"/>
      <dgm:spPr/>
    </dgm:pt>
    <dgm:pt modelId="{663D305B-53EC-4F79-8FDE-EECB79B365C9}" type="pres">
      <dgm:prSet presAssocID="{849D6E8E-6C99-478F-B5EB-0AEB2D618AD4}" presName="thickLine" presStyleLbl="alignNode1" presStyleIdx="5" presStyleCnt="7"/>
      <dgm:spPr/>
    </dgm:pt>
    <dgm:pt modelId="{392E9D47-C40B-44DB-9E5E-27E32186DDE6}" type="pres">
      <dgm:prSet presAssocID="{849D6E8E-6C99-478F-B5EB-0AEB2D618AD4}" presName="horz1" presStyleCnt="0"/>
      <dgm:spPr/>
    </dgm:pt>
    <dgm:pt modelId="{DEC9FF9F-D81F-4F61-B668-2BDA61EE9688}" type="pres">
      <dgm:prSet presAssocID="{849D6E8E-6C99-478F-B5EB-0AEB2D618AD4}" presName="tx1" presStyleLbl="revTx" presStyleIdx="5" presStyleCnt="7"/>
      <dgm:spPr/>
    </dgm:pt>
    <dgm:pt modelId="{C2629C47-3FFC-4CEA-8DA7-51C29192B5A4}" type="pres">
      <dgm:prSet presAssocID="{849D6E8E-6C99-478F-B5EB-0AEB2D618AD4}" presName="vert1" presStyleCnt="0"/>
      <dgm:spPr/>
    </dgm:pt>
    <dgm:pt modelId="{5BEF4148-CC6D-4AD7-9BC7-969B6E94241A}" type="pres">
      <dgm:prSet presAssocID="{CE5700A3-DA6F-4975-9EE2-AECE93C6F253}" presName="thickLine" presStyleLbl="alignNode1" presStyleIdx="6" presStyleCnt="7"/>
      <dgm:spPr/>
    </dgm:pt>
    <dgm:pt modelId="{7808BD0A-EEB2-4AA6-B278-56061E68119C}" type="pres">
      <dgm:prSet presAssocID="{CE5700A3-DA6F-4975-9EE2-AECE93C6F253}" presName="horz1" presStyleCnt="0"/>
      <dgm:spPr/>
    </dgm:pt>
    <dgm:pt modelId="{D24163F5-42EF-4151-BB77-3EA46C5ABAF2}" type="pres">
      <dgm:prSet presAssocID="{CE5700A3-DA6F-4975-9EE2-AECE93C6F253}" presName="tx1" presStyleLbl="revTx" presStyleIdx="6" presStyleCnt="7"/>
      <dgm:spPr/>
    </dgm:pt>
    <dgm:pt modelId="{346EB8C1-EB17-4985-913E-CCAC60BDADC7}" type="pres">
      <dgm:prSet presAssocID="{CE5700A3-DA6F-4975-9EE2-AECE93C6F253}" presName="vert1" presStyleCnt="0"/>
      <dgm:spPr/>
    </dgm:pt>
  </dgm:ptLst>
  <dgm:cxnLst>
    <dgm:cxn modelId="{C0FD8104-0A30-4BF5-AA33-8DB17079BF15}" type="presOf" srcId="{849D6E8E-6C99-478F-B5EB-0AEB2D618AD4}" destId="{DEC9FF9F-D81F-4F61-B668-2BDA61EE9688}" srcOrd="0" destOrd="0" presId="urn:microsoft.com/office/officeart/2008/layout/LinedList"/>
    <dgm:cxn modelId="{5578A30A-7CAA-4D1A-8107-8E16881370FE}" type="presOf" srcId="{75B1DF92-558D-40EB-9F5B-F5B2867FFE94}" destId="{3E8EB2CC-AABF-427E-975C-883244BBA84F}" srcOrd="0" destOrd="0" presId="urn:microsoft.com/office/officeart/2008/layout/LinedList"/>
    <dgm:cxn modelId="{AD126E1A-936F-40AC-BB4C-0AE464EC37B1}" type="presOf" srcId="{CE5700A3-DA6F-4975-9EE2-AECE93C6F253}" destId="{D24163F5-42EF-4151-BB77-3EA46C5ABAF2}" srcOrd="0" destOrd="0" presId="urn:microsoft.com/office/officeart/2008/layout/LinedList"/>
    <dgm:cxn modelId="{BC25CF29-D72B-43BF-A226-142FDE27F269}" type="presOf" srcId="{3F334938-64FC-48F9-B394-D88C6287D627}" destId="{AF26DE28-7BB4-4204-A136-CFC66C1234BD}" srcOrd="0" destOrd="0" presId="urn:microsoft.com/office/officeart/2008/layout/LinedList"/>
    <dgm:cxn modelId="{FB4E2E31-4F23-4368-B20D-F93423A9411F}" type="presOf" srcId="{33241399-9EC1-41D8-B04D-CCC0645EF19C}" destId="{868FA861-6650-4B3C-B2F1-894935705952}" srcOrd="0" destOrd="0" presId="urn:microsoft.com/office/officeart/2008/layout/LinedList"/>
    <dgm:cxn modelId="{A0FD405F-4E17-4A68-8246-013E359A62A3}" srcId="{3F334938-64FC-48F9-B394-D88C6287D627}" destId="{CE5700A3-DA6F-4975-9EE2-AECE93C6F253}" srcOrd="6" destOrd="0" parTransId="{918CB64F-9E99-4B74-81A0-4CC6A436DB63}" sibTransId="{B4B14369-469F-46BC-A44F-EDD3637A06FA}"/>
    <dgm:cxn modelId="{92E18F5F-5314-4E49-BDFD-138EE56A3AD3}" srcId="{3F334938-64FC-48F9-B394-D88C6287D627}" destId="{9852D56E-7A5F-4AE2-A5A3-B9C63E608CC0}" srcOrd="4" destOrd="0" parTransId="{EBE5DE7C-41EB-4FBE-A127-7E17E4066853}" sibTransId="{57073439-AEAD-4D78-863E-2D4E5DE285DF}"/>
    <dgm:cxn modelId="{63D30C6E-2BEB-4FD6-B2BF-87CD31781E75}" type="presOf" srcId="{9852D56E-7A5F-4AE2-A5A3-B9C63E608CC0}" destId="{2797DA30-F140-4BBF-9602-EFD9E306468C}" srcOrd="0" destOrd="0" presId="urn:microsoft.com/office/officeart/2008/layout/LinedList"/>
    <dgm:cxn modelId="{11044452-03C7-4D10-9F83-649DB716AA90}" srcId="{3F334938-64FC-48F9-B394-D88C6287D627}" destId="{75B1DF92-558D-40EB-9F5B-F5B2867FFE94}" srcOrd="0" destOrd="0" parTransId="{7A86E1A7-8CF0-40E6-AA0E-838A957A0228}" sibTransId="{584E0334-A6CE-4323-BF87-E1BDF639FE11}"/>
    <dgm:cxn modelId="{ABA92188-2842-4B7D-8E77-3F29B78C6587}" srcId="{3F334938-64FC-48F9-B394-D88C6287D627}" destId="{33241399-9EC1-41D8-B04D-CCC0645EF19C}" srcOrd="3" destOrd="0" parTransId="{0E08E741-AB9E-4E82-99B9-C288572F2A09}" sibTransId="{184131CB-C0EC-444B-B1BA-FC7E84D5A1FF}"/>
    <dgm:cxn modelId="{662B61B7-BFAD-4A7D-870A-F4BE7AF07409}" type="presOf" srcId="{6F80EA84-92FB-49BE-AEB5-AF7A934E43AB}" destId="{52F6B667-0B9A-4844-B254-C0168B1ABFE1}" srcOrd="0" destOrd="0" presId="urn:microsoft.com/office/officeart/2008/layout/LinedList"/>
    <dgm:cxn modelId="{2D0877BA-B1BC-4484-9C38-DE875480A9DA}" srcId="{3F334938-64FC-48F9-B394-D88C6287D627}" destId="{8D3C6604-E1EF-4F5F-AC03-013636235462}" srcOrd="1" destOrd="0" parTransId="{DF1E66E0-7FE8-4A5C-815C-BF250AD7E091}" sibTransId="{CF9D7549-0B55-4EB9-99F0-5B2DB01E649A}"/>
    <dgm:cxn modelId="{6C2E60C7-DB35-4357-A34C-0772EA6B1EAF}" srcId="{3F334938-64FC-48F9-B394-D88C6287D627}" destId="{849D6E8E-6C99-478F-B5EB-0AEB2D618AD4}" srcOrd="5" destOrd="0" parTransId="{9EC410DA-B4D2-482F-BDC9-6543A3B4127F}" sibTransId="{37CC1D84-3C44-42FC-B4CD-A67A768AC38A}"/>
    <dgm:cxn modelId="{E86BD1CE-7367-439F-927E-90536C74FE64}" type="presOf" srcId="{8D3C6604-E1EF-4F5F-AC03-013636235462}" destId="{BE5BF56A-A7B6-4D81-AAE2-54A50B54F029}" srcOrd="0" destOrd="0" presId="urn:microsoft.com/office/officeart/2008/layout/LinedList"/>
    <dgm:cxn modelId="{CAA544D4-CA46-41AE-AB7D-DDD44CC9E65E}" srcId="{3F334938-64FC-48F9-B394-D88C6287D627}" destId="{6F80EA84-92FB-49BE-AEB5-AF7A934E43AB}" srcOrd="2" destOrd="0" parTransId="{BA4C688E-4883-4B6F-90BE-087608E26018}" sibTransId="{B78F6B5A-B9F9-4FE5-9095-DA9D7F4D06F4}"/>
    <dgm:cxn modelId="{B16D8EA0-6130-4104-835C-31158E53EA01}" type="presParOf" srcId="{AF26DE28-7BB4-4204-A136-CFC66C1234BD}" destId="{7B751B84-6E04-4145-B8E2-9B1D5C04578C}" srcOrd="0" destOrd="0" presId="urn:microsoft.com/office/officeart/2008/layout/LinedList"/>
    <dgm:cxn modelId="{3F9DD22D-A9D9-47D1-AA20-0BD79ED3E160}" type="presParOf" srcId="{AF26DE28-7BB4-4204-A136-CFC66C1234BD}" destId="{2D146CA7-FC41-4BEE-85B9-AC436AA98548}" srcOrd="1" destOrd="0" presId="urn:microsoft.com/office/officeart/2008/layout/LinedList"/>
    <dgm:cxn modelId="{18769F0E-3FD1-4A88-81C6-7FDCF78009FA}" type="presParOf" srcId="{2D146CA7-FC41-4BEE-85B9-AC436AA98548}" destId="{3E8EB2CC-AABF-427E-975C-883244BBA84F}" srcOrd="0" destOrd="0" presId="urn:microsoft.com/office/officeart/2008/layout/LinedList"/>
    <dgm:cxn modelId="{3FE8F7E7-4422-4E3B-9677-B4F348CCE198}" type="presParOf" srcId="{2D146CA7-FC41-4BEE-85B9-AC436AA98548}" destId="{ABE09343-97A2-4676-9FEC-2C988F5E1333}" srcOrd="1" destOrd="0" presId="urn:microsoft.com/office/officeart/2008/layout/LinedList"/>
    <dgm:cxn modelId="{9518BA7A-118F-4004-A36B-332FA455F558}" type="presParOf" srcId="{AF26DE28-7BB4-4204-A136-CFC66C1234BD}" destId="{30032931-2C25-4A51-9AD9-43A46C353BAC}" srcOrd="2" destOrd="0" presId="urn:microsoft.com/office/officeart/2008/layout/LinedList"/>
    <dgm:cxn modelId="{8B2B874D-DEA2-4049-8A0C-A430BDE9DBC0}" type="presParOf" srcId="{AF26DE28-7BB4-4204-A136-CFC66C1234BD}" destId="{A89FC4BF-128E-40AC-AC6D-00D8B4BA6EF0}" srcOrd="3" destOrd="0" presId="urn:microsoft.com/office/officeart/2008/layout/LinedList"/>
    <dgm:cxn modelId="{35E2687D-CE37-46E3-8587-90593DA9AB31}" type="presParOf" srcId="{A89FC4BF-128E-40AC-AC6D-00D8B4BA6EF0}" destId="{BE5BF56A-A7B6-4D81-AAE2-54A50B54F029}" srcOrd="0" destOrd="0" presId="urn:microsoft.com/office/officeart/2008/layout/LinedList"/>
    <dgm:cxn modelId="{C42D2C6B-064B-4766-A4A5-A505B87D7585}" type="presParOf" srcId="{A89FC4BF-128E-40AC-AC6D-00D8B4BA6EF0}" destId="{125675ED-144A-463E-B94A-F33A94F158DB}" srcOrd="1" destOrd="0" presId="urn:microsoft.com/office/officeart/2008/layout/LinedList"/>
    <dgm:cxn modelId="{A042A6BF-55DC-4484-8772-D175319CF4E9}" type="presParOf" srcId="{AF26DE28-7BB4-4204-A136-CFC66C1234BD}" destId="{123A8907-96C9-4006-92F2-8F78EF9AA3C1}" srcOrd="4" destOrd="0" presId="urn:microsoft.com/office/officeart/2008/layout/LinedList"/>
    <dgm:cxn modelId="{F2F338C9-E98E-49BA-80F9-39F921695F42}" type="presParOf" srcId="{AF26DE28-7BB4-4204-A136-CFC66C1234BD}" destId="{13E02C1D-852A-4BC3-ACAC-3314DF3314CF}" srcOrd="5" destOrd="0" presId="urn:microsoft.com/office/officeart/2008/layout/LinedList"/>
    <dgm:cxn modelId="{6D03CB36-1B82-4AC6-AA2F-237688177BC3}" type="presParOf" srcId="{13E02C1D-852A-4BC3-ACAC-3314DF3314CF}" destId="{52F6B667-0B9A-4844-B254-C0168B1ABFE1}" srcOrd="0" destOrd="0" presId="urn:microsoft.com/office/officeart/2008/layout/LinedList"/>
    <dgm:cxn modelId="{FDE97A48-4772-4E11-A3B2-203A3494BC34}" type="presParOf" srcId="{13E02C1D-852A-4BC3-ACAC-3314DF3314CF}" destId="{FD6CD603-C807-4220-AF66-60F937E392DA}" srcOrd="1" destOrd="0" presId="urn:microsoft.com/office/officeart/2008/layout/LinedList"/>
    <dgm:cxn modelId="{6CD5467D-C3C1-4267-8F42-808EF943651F}" type="presParOf" srcId="{AF26DE28-7BB4-4204-A136-CFC66C1234BD}" destId="{A5ED20E5-74D3-4693-A8AB-897D3BC222C1}" srcOrd="6" destOrd="0" presId="urn:microsoft.com/office/officeart/2008/layout/LinedList"/>
    <dgm:cxn modelId="{C332C403-E165-4DD8-91C2-0D633B701343}" type="presParOf" srcId="{AF26DE28-7BB4-4204-A136-CFC66C1234BD}" destId="{196F14CD-A198-433B-AAE7-9DABFA475C44}" srcOrd="7" destOrd="0" presId="urn:microsoft.com/office/officeart/2008/layout/LinedList"/>
    <dgm:cxn modelId="{7AF33587-AD33-4A7B-BCC3-272E03146CA5}" type="presParOf" srcId="{196F14CD-A198-433B-AAE7-9DABFA475C44}" destId="{868FA861-6650-4B3C-B2F1-894935705952}" srcOrd="0" destOrd="0" presId="urn:microsoft.com/office/officeart/2008/layout/LinedList"/>
    <dgm:cxn modelId="{49FEEE31-4470-4B39-823C-468C89DD8A9C}" type="presParOf" srcId="{196F14CD-A198-433B-AAE7-9DABFA475C44}" destId="{7CE0380A-1677-4F7F-A716-8677BFC427BE}" srcOrd="1" destOrd="0" presId="urn:microsoft.com/office/officeart/2008/layout/LinedList"/>
    <dgm:cxn modelId="{5D9DCE7A-2DF3-4C8C-B906-1ED9E78A7D37}" type="presParOf" srcId="{AF26DE28-7BB4-4204-A136-CFC66C1234BD}" destId="{F2F16145-0C62-4DC1-B693-3D7C004C079C}" srcOrd="8" destOrd="0" presId="urn:microsoft.com/office/officeart/2008/layout/LinedList"/>
    <dgm:cxn modelId="{34DBA32F-61F1-4B5D-BD0F-BEF7F2C13E8F}" type="presParOf" srcId="{AF26DE28-7BB4-4204-A136-CFC66C1234BD}" destId="{ABA63B10-6A2A-4434-B68F-89CADA944C1E}" srcOrd="9" destOrd="0" presId="urn:microsoft.com/office/officeart/2008/layout/LinedList"/>
    <dgm:cxn modelId="{A1F05524-4FE2-4F2E-91A4-FBEF05E0DBD6}" type="presParOf" srcId="{ABA63B10-6A2A-4434-B68F-89CADA944C1E}" destId="{2797DA30-F140-4BBF-9602-EFD9E306468C}" srcOrd="0" destOrd="0" presId="urn:microsoft.com/office/officeart/2008/layout/LinedList"/>
    <dgm:cxn modelId="{AC48651B-25BA-48F3-BCC0-ED13D1828140}" type="presParOf" srcId="{ABA63B10-6A2A-4434-B68F-89CADA944C1E}" destId="{3F14A27E-506B-4C2B-A24D-05BD0928FC34}" srcOrd="1" destOrd="0" presId="urn:microsoft.com/office/officeart/2008/layout/LinedList"/>
    <dgm:cxn modelId="{19AA69E1-D1B2-4BAF-9FAB-97768690CD79}" type="presParOf" srcId="{AF26DE28-7BB4-4204-A136-CFC66C1234BD}" destId="{663D305B-53EC-4F79-8FDE-EECB79B365C9}" srcOrd="10" destOrd="0" presId="urn:microsoft.com/office/officeart/2008/layout/LinedList"/>
    <dgm:cxn modelId="{A29C9D75-D198-4666-B045-E02B7BBB97B5}" type="presParOf" srcId="{AF26DE28-7BB4-4204-A136-CFC66C1234BD}" destId="{392E9D47-C40B-44DB-9E5E-27E32186DDE6}" srcOrd="11" destOrd="0" presId="urn:microsoft.com/office/officeart/2008/layout/LinedList"/>
    <dgm:cxn modelId="{613DFBF4-DDF6-4915-9A2D-1F579B7193F3}" type="presParOf" srcId="{392E9D47-C40B-44DB-9E5E-27E32186DDE6}" destId="{DEC9FF9F-D81F-4F61-B668-2BDA61EE9688}" srcOrd="0" destOrd="0" presId="urn:microsoft.com/office/officeart/2008/layout/LinedList"/>
    <dgm:cxn modelId="{DE98A2A3-15B9-40EC-9C8A-07921A44DB86}" type="presParOf" srcId="{392E9D47-C40B-44DB-9E5E-27E32186DDE6}" destId="{C2629C47-3FFC-4CEA-8DA7-51C29192B5A4}" srcOrd="1" destOrd="0" presId="urn:microsoft.com/office/officeart/2008/layout/LinedList"/>
    <dgm:cxn modelId="{2A64DD0F-05BE-4375-8E4B-2D43F41657F6}" type="presParOf" srcId="{AF26DE28-7BB4-4204-A136-CFC66C1234BD}" destId="{5BEF4148-CC6D-4AD7-9BC7-969B6E94241A}" srcOrd="12" destOrd="0" presId="urn:microsoft.com/office/officeart/2008/layout/LinedList"/>
    <dgm:cxn modelId="{5F322102-CA59-427E-92C6-1CB506C316A0}" type="presParOf" srcId="{AF26DE28-7BB4-4204-A136-CFC66C1234BD}" destId="{7808BD0A-EEB2-4AA6-B278-56061E68119C}" srcOrd="13" destOrd="0" presId="urn:microsoft.com/office/officeart/2008/layout/LinedList"/>
    <dgm:cxn modelId="{AE2D544B-DF20-47EF-A0BF-A4753228ECF6}" type="presParOf" srcId="{7808BD0A-EEB2-4AA6-B278-56061E68119C}" destId="{D24163F5-42EF-4151-BB77-3EA46C5ABAF2}" srcOrd="0" destOrd="0" presId="urn:microsoft.com/office/officeart/2008/layout/LinedList"/>
    <dgm:cxn modelId="{8B233D83-22FC-4D48-9B9E-0A971D40C9C0}" type="presParOf" srcId="{7808BD0A-EEB2-4AA6-B278-56061E68119C}" destId="{346EB8C1-EB17-4985-913E-CCAC60BDADC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334938-64FC-48F9-B394-D88C6287D627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5B1DF92-558D-40EB-9F5B-F5B2867FFE94}">
      <dgm:prSet custT="1"/>
      <dgm:spPr/>
      <dgm:t>
        <a:bodyPr/>
        <a:lstStyle/>
        <a:p>
          <a:r>
            <a:rPr lang="en-US" sz="2000" b="0" dirty="0">
              <a:solidFill>
                <a:schemeClr val="bg1"/>
              </a:solidFill>
            </a:rPr>
            <a:t>Frequent SQL Server blogger, www.davebland.com</a:t>
          </a:r>
        </a:p>
      </dgm:t>
    </dgm:pt>
    <dgm:pt modelId="{7A86E1A7-8CF0-40E6-AA0E-838A957A0228}" type="parTrans" cxnId="{11044452-03C7-4D10-9F83-649DB716AA90}">
      <dgm:prSet/>
      <dgm:spPr/>
      <dgm:t>
        <a:bodyPr/>
        <a:lstStyle/>
        <a:p>
          <a:endParaRPr lang="en-US"/>
        </a:p>
      </dgm:t>
    </dgm:pt>
    <dgm:pt modelId="{584E0334-A6CE-4323-BF87-E1BDF639FE11}" type="sibTrans" cxnId="{11044452-03C7-4D10-9F83-649DB716AA90}">
      <dgm:prSet/>
      <dgm:spPr/>
      <dgm:t>
        <a:bodyPr/>
        <a:lstStyle/>
        <a:p>
          <a:endParaRPr lang="en-US"/>
        </a:p>
      </dgm:t>
    </dgm:pt>
    <dgm:pt modelId="{A1BDA031-D8E2-43DA-9220-1A6E5FEF5E8C}">
      <dgm:prSet custT="1"/>
      <dgm:spPr/>
      <dgm:t>
        <a:bodyPr/>
        <a:lstStyle/>
        <a:p>
          <a:r>
            <a:rPr lang="en-US" sz="2000" dirty="0">
              <a:solidFill>
                <a:schemeClr val="bg1"/>
              </a:solidFill>
            </a:rPr>
            <a:t>Frequent Presenter at SQL Saturday events and SQL Server User groups</a:t>
          </a:r>
        </a:p>
        <a:p>
          <a:endParaRPr lang="en-US" sz="1800" dirty="0">
            <a:solidFill>
              <a:schemeClr val="tx1"/>
            </a:solidFill>
          </a:endParaRPr>
        </a:p>
        <a:p>
          <a:endParaRPr lang="en-US" sz="1800" dirty="0">
            <a:solidFill>
              <a:schemeClr val="tx1"/>
            </a:solidFill>
          </a:endParaRPr>
        </a:p>
        <a:p>
          <a:r>
            <a:rPr lang="en-US" sz="1800" b="0" dirty="0">
              <a:solidFill>
                <a:schemeClr val="tx1"/>
              </a:solidFill>
            </a:rPr>
            <a:t>	</a:t>
          </a:r>
          <a:endParaRPr lang="en-US" sz="1600" b="0" dirty="0">
            <a:solidFill>
              <a:schemeClr val="tx1"/>
            </a:solidFill>
          </a:endParaRPr>
        </a:p>
      </dgm:t>
    </dgm:pt>
    <dgm:pt modelId="{D85CABF6-AAEC-4F87-9D38-5748B3AF8A71}" type="parTrans" cxnId="{666102DD-EF5F-4B31-A4A5-1534A00CB449}">
      <dgm:prSet/>
      <dgm:spPr/>
      <dgm:t>
        <a:bodyPr/>
        <a:lstStyle/>
        <a:p>
          <a:endParaRPr lang="en-US"/>
        </a:p>
      </dgm:t>
    </dgm:pt>
    <dgm:pt modelId="{0FB0EE25-3E8E-4F63-91BB-468C4C7730A0}" type="sibTrans" cxnId="{666102DD-EF5F-4B31-A4A5-1534A00CB449}">
      <dgm:prSet/>
      <dgm:spPr/>
      <dgm:t>
        <a:bodyPr/>
        <a:lstStyle/>
        <a:p>
          <a:endParaRPr lang="en-US"/>
        </a:p>
      </dgm:t>
    </dgm:pt>
    <dgm:pt modelId="{AF26DE28-7BB4-4204-A136-CFC66C1234BD}" type="pres">
      <dgm:prSet presAssocID="{3F334938-64FC-48F9-B394-D88C6287D627}" presName="vert0" presStyleCnt="0">
        <dgm:presLayoutVars>
          <dgm:dir/>
          <dgm:animOne val="branch"/>
          <dgm:animLvl val="lvl"/>
        </dgm:presLayoutVars>
      </dgm:prSet>
      <dgm:spPr/>
    </dgm:pt>
    <dgm:pt modelId="{7B751B84-6E04-4145-B8E2-9B1D5C04578C}" type="pres">
      <dgm:prSet presAssocID="{75B1DF92-558D-40EB-9F5B-F5B2867FFE94}" presName="thickLine" presStyleLbl="alignNode1" presStyleIdx="0" presStyleCnt="2"/>
      <dgm:spPr/>
    </dgm:pt>
    <dgm:pt modelId="{2D146CA7-FC41-4BEE-85B9-AC436AA98548}" type="pres">
      <dgm:prSet presAssocID="{75B1DF92-558D-40EB-9F5B-F5B2867FFE94}" presName="horz1" presStyleCnt="0"/>
      <dgm:spPr/>
    </dgm:pt>
    <dgm:pt modelId="{3E8EB2CC-AABF-427E-975C-883244BBA84F}" type="pres">
      <dgm:prSet presAssocID="{75B1DF92-558D-40EB-9F5B-F5B2867FFE94}" presName="tx1" presStyleLbl="revTx" presStyleIdx="0" presStyleCnt="2" custScaleY="86482" custLinFactNeighborX="8431" custLinFactNeighborY="-83580"/>
      <dgm:spPr/>
    </dgm:pt>
    <dgm:pt modelId="{ABE09343-97A2-4676-9FEC-2C988F5E1333}" type="pres">
      <dgm:prSet presAssocID="{75B1DF92-558D-40EB-9F5B-F5B2867FFE94}" presName="vert1" presStyleCnt="0"/>
      <dgm:spPr/>
    </dgm:pt>
    <dgm:pt modelId="{0D5167C1-363A-452C-B388-64B53897FD9B}" type="pres">
      <dgm:prSet presAssocID="{A1BDA031-D8E2-43DA-9220-1A6E5FEF5E8C}" presName="thickLine" presStyleLbl="alignNode1" presStyleIdx="1" presStyleCnt="2"/>
      <dgm:spPr/>
    </dgm:pt>
    <dgm:pt modelId="{91F8894A-5BCF-4726-826B-0FB441AE90C6}" type="pres">
      <dgm:prSet presAssocID="{A1BDA031-D8E2-43DA-9220-1A6E5FEF5E8C}" presName="horz1" presStyleCnt="0"/>
      <dgm:spPr/>
    </dgm:pt>
    <dgm:pt modelId="{871E1F17-E17E-40B0-B27F-146942BED5A7}" type="pres">
      <dgm:prSet presAssocID="{A1BDA031-D8E2-43DA-9220-1A6E5FEF5E8C}" presName="tx1" presStyleLbl="revTx" presStyleIdx="1" presStyleCnt="2"/>
      <dgm:spPr/>
    </dgm:pt>
    <dgm:pt modelId="{FB7A3C18-9B10-499A-A2CA-46DA133B272F}" type="pres">
      <dgm:prSet presAssocID="{A1BDA031-D8E2-43DA-9220-1A6E5FEF5E8C}" presName="vert1" presStyleCnt="0"/>
      <dgm:spPr/>
    </dgm:pt>
  </dgm:ptLst>
  <dgm:cxnLst>
    <dgm:cxn modelId="{5578A30A-7CAA-4D1A-8107-8E16881370FE}" type="presOf" srcId="{75B1DF92-558D-40EB-9F5B-F5B2867FFE94}" destId="{3E8EB2CC-AABF-427E-975C-883244BBA84F}" srcOrd="0" destOrd="0" presId="urn:microsoft.com/office/officeart/2008/layout/LinedList"/>
    <dgm:cxn modelId="{BC25CF29-D72B-43BF-A226-142FDE27F269}" type="presOf" srcId="{3F334938-64FC-48F9-B394-D88C6287D627}" destId="{AF26DE28-7BB4-4204-A136-CFC66C1234BD}" srcOrd="0" destOrd="0" presId="urn:microsoft.com/office/officeart/2008/layout/LinedList"/>
    <dgm:cxn modelId="{62772F71-8A1A-442B-B3BC-A5EB068A3C8C}" type="presOf" srcId="{A1BDA031-D8E2-43DA-9220-1A6E5FEF5E8C}" destId="{871E1F17-E17E-40B0-B27F-146942BED5A7}" srcOrd="0" destOrd="0" presId="urn:microsoft.com/office/officeart/2008/layout/LinedList"/>
    <dgm:cxn modelId="{11044452-03C7-4D10-9F83-649DB716AA90}" srcId="{3F334938-64FC-48F9-B394-D88C6287D627}" destId="{75B1DF92-558D-40EB-9F5B-F5B2867FFE94}" srcOrd="0" destOrd="0" parTransId="{7A86E1A7-8CF0-40E6-AA0E-838A957A0228}" sibTransId="{584E0334-A6CE-4323-BF87-E1BDF639FE11}"/>
    <dgm:cxn modelId="{666102DD-EF5F-4B31-A4A5-1534A00CB449}" srcId="{3F334938-64FC-48F9-B394-D88C6287D627}" destId="{A1BDA031-D8E2-43DA-9220-1A6E5FEF5E8C}" srcOrd="1" destOrd="0" parTransId="{D85CABF6-AAEC-4F87-9D38-5748B3AF8A71}" sibTransId="{0FB0EE25-3E8E-4F63-91BB-468C4C7730A0}"/>
    <dgm:cxn modelId="{B16D8EA0-6130-4104-835C-31158E53EA01}" type="presParOf" srcId="{AF26DE28-7BB4-4204-A136-CFC66C1234BD}" destId="{7B751B84-6E04-4145-B8E2-9B1D5C04578C}" srcOrd="0" destOrd="0" presId="urn:microsoft.com/office/officeart/2008/layout/LinedList"/>
    <dgm:cxn modelId="{3F9DD22D-A9D9-47D1-AA20-0BD79ED3E160}" type="presParOf" srcId="{AF26DE28-7BB4-4204-A136-CFC66C1234BD}" destId="{2D146CA7-FC41-4BEE-85B9-AC436AA98548}" srcOrd="1" destOrd="0" presId="urn:microsoft.com/office/officeart/2008/layout/LinedList"/>
    <dgm:cxn modelId="{18769F0E-3FD1-4A88-81C6-7FDCF78009FA}" type="presParOf" srcId="{2D146CA7-FC41-4BEE-85B9-AC436AA98548}" destId="{3E8EB2CC-AABF-427E-975C-883244BBA84F}" srcOrd="0" destOrd="0" presId="urn:microsoft.com/office/officeart/2008/layout/LinedList"/>
    <dgm:cxn modelId="{3FE8F7E7-4422-4E3B-9677-B4F348CCE198}" type="presParOf" srcId="{2D146CA7-FC41-4BEE-85B9-AC436AA98548}" destId="{ABE09343-97A2-4676-9FEC-2C988F5E1333}" srcOrd="1" destOrd="0" presId="urn:microsoft.com/office/officeart/2008/layout/LinedList"/>
    <dgm:cxn modelId="{82D2963D-FECC-467C-9ADE-900D648148A7}" type="presParOf" srcId="{AF26DE28-7BB4-4204-A136-CFC66C1234BD}" destId="{0D5167C1-363A-452C-B388-64B53897FD9B}" srcOrd="2" destOrd="0" presId="urn:microsoft.com/office/officeart/2008/layout/LinedList"/>
    <dgm:cxn modelId="{450A02E8-40A7-4A13-9407-A76935B1F461}" type="presParOf" srcId="{AF26DE28-7BB4-4204-A136-CFC66C1234BD}" destId="{91F8894A-5BCF-4726-826B-0FB441AE90C6}" srcOrd="3" destOrd="0" presId="urn:microsoft.com/office/officeart/2008/layout/LinedList"/>
    <dgm:cxn modelId="{D37E300D-1922-426C-A23C-C10379AAEDCA}" type="presParOf" srcId="{91F8894A-5BCF-4726-826B-0FB441AE90C6}" destId="{871E1F17-E17E-40B0-B27F-146942BED5A7}" srcOrd="0" destOrd="0" presId="urn:microsoft.com/office/officeart/2008/layout/LinedList"/>
    <dgm:cxn modelId="{97E35F07-7780-4EDF-B5F3-3532AE4C3D30}" type="presParOf" srcId="{91F8894A-5BCF-4726-826B-0FB441AE90C6}" destId="{FB7A3C18-9B10-499A-A2CA-46DA133B272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51B84-6E04-4145-B8E2-9B1D5C04578C}">
      <dsp:nvSpPr>
        <dsp:cNvPr id="0" name=""/>
        <dsp:cNvSpPr/>
      </dsp:nvSpPr>
      <dsp:spPr>
        <a:xfrm>
          <a:off x="0" y="708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EB2CC-AABF-427E-975C-883244BBA84F}">
      <dsp:nvSpPr>
        <dsp:cNvPr id="0" name=""/>
        <dsp:cNvSpPr/>
      </dsp:nvSpPr>
      <dsp:spPr>
        <a:xfrm>
          <a:off x="0" y="708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Manager of Database Engineering at Lexia Learning</a:t>
          </a:r>
        </a:p>
      </dsp:txBody>
      <dsp:txXfrm>
        <a:off x="0" y="708"/>
        <a:ext cx="3652242" cy="829415"/>
      </dsp:txXfrm>
    </dsp:sp>
    <dsp:sp modelId="{30032931-2C25-4A51-9AD9-43A46C353BAC}">
      <dsp:nvSpPr>
        <dsp:cNvPr id="0" name=""/>
        <dsp:cNvSpPr/>
      </dsp:nvSpPr>
      <dsp:spPr>
        <a:xfrm>
          <a:off x="0" y="83012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5BF56A-A7B6-4D81-AAE2-54A50B54F029}">
      <dsp:nvSpPr>
        <dsp:cNvPr id="0" name=""/>
        <dsp:cNvSpPr/>
      </dsp:nvSpPr>
      <dsp:spPr>
        <a:xfrm>
          <a:off x="0" y="83012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Degree in Music Education from Western Illinois University</a:t>
          </a:r>
        </a:p>
      </dsp:txBody>
      <dsp:txXfrm>
        <a:off x="0" y="830124"/>
        <a:ext cx="3652242" cy="829415"/>
      </dsp:txXfrm>
    </dsp:sp>
    <dsp:sp modelId="{123A8907-96C9-4006-92F2-8F78EF9AA3C1}">
      <dsp:nvSpPr>
        <dsp:cNvPr id="0" name=""/>
        <dsp:cNvSpPr/>
      </dsp:nvSpPr>
      <dsp:spPr>
        <a:xfrm>
          <a:off x="0" y="165953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F6B667-0B9A-4844-B254-C0168B1ABFE1}">
      <dsp:nvSpPr>
        <dsp:cNvPr id="0" name=""/>
        <dsp:cNvSpPr/>
      </dsp:nvSpPr>
      <dsp:spPr>
        <a:xfrm>
          <a:off x="0" y="165953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26 years DBA Experience</a:t>
          </a:r>
        </a:p>
      </dsp:txBody>
      <dsp:txXfrm>
        <a:off x="0" y="1659539"/>
        <a:ext cx="3652242" cy="829415"/>
      </dsp:txXfrm>
    </dsp:sp>
    <dsp:sp modelId="{A5ED20E5-74D3-4693-A8AB-897D3BC222C1}">
      <dsp:nvSpPr>
        <dsp:cNvPr id="0" name=""/>
        <dsp:cNvSpPr/>
      </dsp:nvSpPr>
      <dsp:spPr>
        <a:xfrm>
          <a:off x="0" y="248895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FA861-6650-4B3C-B2F1-894935705952}">
      <dsp:nvSpPr>
        <dsp:cNvPr id="0" name=""/>
        <dsp:cNvSpPr/>
      </dsp:nvSpPr>
      <dsp:spPr>
        <a:xfrm>
          <a:off x="0" y="248895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10 Years Application\BI development</a:t>
          </a:r>
        </a:p>
      </dsp:txBody>
      <dsp:txXfrm>
        <a:off x="0" y="2488954"/>
        <a:ext cx="3652242" cy="829415"/>
      </dsp:txXfrm>
    </dsp:sp>
    <dsp:sp modelId="{F2F16145-0C62-4DC1-B693-3D7C004C079C}">
      <dsp:nvSpPr>
        <dsp:cNvPr id="0" name=""/>
        <dsp:cNvSpPr/>
      </dsp:nvSpPr>
      <dsp:spPr>
        <a:xfrm>
          <a:off x="0" y="331836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7DA30-F140-4BBF-9602-EFD9E306468C}">
      <dsp:nvSpPr>
        <dsp:cNvPr id="0" name=""/>
        <dsp:cNvSpPr/>
      </dsp:nvSpPr>
      <dsp:spPr>
        <a:xfrm>
          <a:off x="0" y="331836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27 years of teaching SQL Server</a:t>
          </a:r>
        </a:p>
      </dsp:txBody>
      <dsp:txXfrm>
        <a:off x="0" y="3318369"/>
        <a:ext cx="3652242" cy="829415"/>
      </dsp:txXfrm>
    </dsp:sp>
    <dsp:sp modelId="{663D305B-53EC-4F79-8FDE-EECB79B365C9}">
      <dsp:nvSpPr>
        <dsp:cNvPr id="0" name=""/>
        <dsp:cNvSpPr/>
      </dsp:nvSpPr>
      <dsp:spPr>
        <a:xfrm>
          <a:off x="0" y="4147784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9FF9F-D81F-4F61-B668-2BDA61EE9688}">
      <dsp:nvSpPr>
        <dsp:cNvPr id="0" name=""/>
        <dsp:cNvSpPr/>
      </dsp:nvSpPr>
      <dsp:spPr>
        <a:xfrm>
          <a:off x="0" y="4147784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25 years as Microsoft Certified Trainer</a:t>
          </a:r>
        </a:p>
      </dsp:txBody>
      <dsp:txXfrm>
        <a:off x="0" y="4147784"/>
        <a:ext cx="3652242" cy="829415"/>
      </dsp:txXfrm>
    </dsp:sp>
    <dsp:sp modelId="{5BEF4148-CC6D-4AD7-9BC7-969B6E94241A}">
      <dsp:nvSpPr>
        <dsp:cNvPr id="0" name=""/>
        <dsp:cNvSpPr/>
      </dsp:nvSpPr>
      <dsp:spPr>
        <a:xfrm>
          <a:off x="0" y="4977199"/>
          <a:ext cx="365224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163F5-42EF-4151-BB77-3EA46C5ABAF2}">
      <dsp:nvSpPr>
        <dsp:cNvPr id="0" name=""/>
        <dsp:cNvSpPr/>
      </dsp:nvSpPr>
      <dsp:spPr>
        <a:xfrm>
          <a:off x="0" y="4977199"/>
          <a:ext cx="3652242" cy="829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13 years SQL Server Instructor at Harper College, Palatine, IL</a:t>
          </a:r>
        </a:p>
      </dsp:txBody>
      <dsp:txXfrm>
        <a:off x="0" y="4977199"/>
        <a:ext cx="3652242" cy="829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51B84-6E04-4145-B8E2-9B1D5C04578C}">
      <dsp:nvSpPr>
        <dsp:cNvPr id="0" name=""/>
        <dsp:cNvSpPr/>
      </dsp:nvSpPr>
      <dsp:spPr>
        <a:xfrm>
          <a:off x="0" y="220"/>
          <a:ext cx="460653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EB2CC-AABF-427E-975C-883244BBA84F}">
      <dsp:nvSpPr>
        <dsp:cNvPr id="0" name=""/>
        <dsp:cNvSpPr/>
      </dsp:nvSpPr>
      <dsp:spPr>
        <a:xfrm>
          <a:off x="0" y="0"/>
          <a:ext cx="4606537" cy="980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schemeClr val="bg1"/>
              </a:solidFill>
            </a:rPr>
            <a:t>Frequent SQL Server blogger, www.davebland.com</a:t>
          </a:r>
        </a:p>
      </dsp:txBody>
      <dsp:txXfrm>
        <a:off x="0" y="0"/>
        <a:ext cx="4606537" cy="980267"/>
      </dsp:txXfrm>
    </dsp:sp>
    <dsp:sp modelId="{0D5167C1-363A-452C-B388-64B53897FD9B}">
      <dsp:nvSpPr>
        <dsp:cNvPr id="0" name=""/>
        <dsp:cNvSpPr/>
      </dsp:nvSpPr>
      <dsp:spPr>
        <a:xfrm>
          <a:off x="0" y="980488"/>
          <a:ext cx="460653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1E1F17-E17E-40B0-B27F-146942BED5A7}">
      <dsp:nvSpPr>
        <dsp:cNvPr id="0" name=""/>
        <dsp:cNvSpPr/>
      </dsp:nvSpPr>
      <dsp:spPr>
        <a:xfrm>
          <a:off x="0" y="980488"/>
          <a:ext cx="4606537" cy="1133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</a:rPr>
            <a:t>Frequent Presenter at SQL Saturday events and SQL Server User groups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tx1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tx1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tx1"/>
              </a:solidFill>
            </a:rPr>
            <a:t>	</a:t>
          </a:r>
          <a:endParaRPr lang="en-US" sz="1600" b="0" kern="1200" dirty="0">
            <a:solidFill>
              <a:schemeClr val="tx1"/>
            </a:solidFill>
          </a:endParaRPr>
        </a:p>
      </dsp:txBody>
      <dsp:txXfrm>
        <a:off x="0" y="980488"/>
        <a:ext cx="4606537" cy="1133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C2751-278C-4682-9C3F-0FF7B4FCFAE7}" type="datetimeFigureOut">
              <a:rPr lang="en-US" smtClean="0"/>
              <a:t>5/9/2025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86890-466E-41CD-A28A-B1EBDF22C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9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F0845-D09E-4AF9-9623-EA7EA0297EF3}" type="datetimeFigureOut">
              <a:rPr lang="en-US" smtClean="0"/>
              <a:t>5/9/2025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CD11A-EED3-40CE-98A3-28FEE84867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D11A-EED3-40CE-98A3-28FEE84867B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6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27BEE339-B211-4FEC-9AA7-8EF2995206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120801F0-F132-4570-9AF9-FC3C415B9A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Don’t spend too much time here, redirect to my blog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9693A-2307-4FDC-9539-08DC9083DDED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0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11EA7-B10E-4739-92FE-8993461CC0B7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42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91661"/>
            <a:ext cx="2628900" cy="49090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91661"/>
            <a:ext cx="7734300" cy="49090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DC13F-2D2A-49BA-966D-6530A12E7C15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5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0E1C1-C26F-4479-A8BD-144B4C139DA5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94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09738"/>
            <a:ext cx="10515600" cy="2862262"/>
          </a:xfrm>
        </p:spPr>
        <p:txBody>
          <a:bodyPr anchor="b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19E61-C2D6-49AB-83F2-8FC9FEFBDAFD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7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825625"/>
            <a:ext cx="489204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baseline="0" noProof="0" dirty="0" smtClean="0">
                <a:solidFill>
                  <a:schemeClr val="bg1"/>
                </a:solidFill>
              </a:defRPr>
            </a:lvl1pPr>
            <a:lvl2pPr>
              <a:defRPr lang="en-US" baseline="0" noProof="0" dirty="0" smtClean="0">
                <a:solidFill>
                  <a:schemeClr val="bg1"/>
                </a:solidFill>
              </a:defRPr>
            </a:lvl2pPr>
            <a:lvl3pPr>
              <a:defRPr lang="en-US" baseline="0" noProof="0" dirty="0" smtClean="0">
                <a:solidFill>
                  <a:schemeClr val="bg1"/>
                </a:solidFill>
              </a:defRPr>
            </a:lvl3pPr>
            <a:lvl4pPr>
              <a:defRPr lang="en-US" baseline="0" noProof="0" dirty="0" smtClean="0">
                <a:solidFill>
                  <a:schemeClr val="bg1"/>
                </a:solidFill>
              </a:defRPr>
            </a:lvl4pPr>
            <a:lvl5pPr>
              <a:defRPr lang="en-US" baseline="0" noProof="0" dirty="0" smtClean="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650524" y="1825625"/>
            <a:ext cx="489204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BE74F-367A-4D3C-8AA7-FA60CCA05EAE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93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9150"/>
            <a:ext cx="10094976" cy="11521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489204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498723"/>
            <a:ext cx="4892040" cy="310197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753" y="1828800"/>
            <a:ext cx="489204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656753" y="2498723"/>
            <a:ext cx="4892040" cy="310197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3F9C-6465-4987-8E4E-615CFD4753AA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6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EFD6-3C20-43C6-9E75-1A9D48D9576F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8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3D5A-A484-46EE-9DC8-9A16BFF8327E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60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987425"/>
            <a:ext cx="5753100" cy="4613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noProof="0" dirty="0" smtClean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9E5DC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54249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7BC8-78D1-4FEB-9D4F-E22E45CC04F7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2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800600" y="987425"/>
            <a:ext cx="5753100" cy="46132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54249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8210-870C-4A62-9D1B-4B25162550AB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9C50-D6F1-4DB6-9B68-F4CD3996E9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57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39793"/>
            <a:ext cx="10096500" cy="115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0096500" cy="3778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0CABDA2-EB00-4A4D-86B7-63E286A484E5}" type="datetime1">
              <a:rPr lang="en-US" smtClean="0"/>
              <a:t>5/9/2025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E5B29C50-D6F1-4DB6-9B68-F4CD3996E9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48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ts val="4000"/>
        </a:lnSpc>
        <a:spcBef>
          <a:spcPct val="0"/>
        </a:spcBef>
        <a:buNone/>
        <a:defRPr sz="4000" b="1" kern="1200" cap="none" spc="0">
          <a:ln w="12700" cmpd="sng">
            <a:noFill/>
            <a:prstDash val="solid"/>
          </a:ln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bg1"/>
        </a:buClr>
        <a:buSzPct val="70000"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>
          <p15:clr>
            <a:srgbClr val="F26B43"/>
          </p15:clr>
        </p15:guide>
        <p15:guide id="1" pos="3840">
          <p15:clr>
            <a:srgbClr val="F26B43"/>
          </p15:clr>
        </p15:guide>
        <p15:guide id="2" pos="288">
          <p15:clr>
            <a:srgbClr val="F26B43"/>
          </p15:clr>
        </p15:guide>
        <p15:guide id="3" pos="6648">
          <p15:clr>
            <a:srgbClr val="F26B43"/>
          </p15:clr>
        </p15:guide>
        <p15:guide id="4" orient="horz" pos="3528">
          <p15:clr>
            <a:srgbClr val="F26B43"/>
          </p15:clr>
        </p15:guide>
        <p15:guide id="5" orient="horz" pos="112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veb8782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pgbackrest.org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medium.com/@wasiualhasib/wal-archiving-in-postgresql-when-and-where-wal-files-are-archived-9dd4398109c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explain.depesz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qlrob.com/2022/02/28/windows-authentication-in-postgres/#:~:text=Turns%20out%20that%20we%20can,user%20to%20a%20Postgres%20user.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postgresql.org/community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everalnines.com/blog/overview-various-scan-methods-postgresql/" TargetMode="External"/><Relationship Id="rId7" Type="http://schemas.openxmlformats.org/officeDocument/2006/relationships/hyperlink" Target="https://neon.tech/postgresql/postgresql-administration/postgresql-show-tables" TargetMode="External"/><Relationship Id="rId2" Type="http://schemas.openxmlformats.org/officeDocument/2006/relationships/hyperlink" Target="https://use-the-index-luke.com/sql/explain-plan/postgresq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ostgresql.org/docs/current/database-roles.html" TargetMode="External"/><Relationship Id="rId5" Type="http://schemas.openxmlformats.org/officeDocument/2006/relationships/hyperlink" Target="https://www.postgresql.org/docs/current/predefined-roles.html" TargetMode="External"/><Relationship Id="rId4" Type="http://schemas.openxmlformats.org/officeDocument/2006/relationships/hyperlink" Target="https://www.postgresql.org/docs/current/pgstattuple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Daveb8782@gmail.com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postgresql.org/docs/current/runtime-config-logging.html#GUC-LOG-LOCK-WAITS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reecodecamp.org/news/manage-postgresql-with-psql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earnsql.com/blog/companies-that-use-postgresql-in-busines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b-engines.com/en/ranki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terprisedb.com/downloads/postgres-postgresql-download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PostgreSQL for the SQL Server DBA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Dave Bland</a:t>
            </a:r>
          </a:p>
          <a:p>
            <a:r>
              <a:rPr lang="en-US" dirty="0">
                <a:hlinkClick r:id="rId3"/>
              </a:rPr>
              <a:t>Daveb8782@gmail.com</a:t>
            </a:r>
            <a:endParaRPr lang="en-US" dirty="0"/>
          </a:p>
          <a:p>
            <a:r>
              <a:rPr lang="en-US" dirty="0"/>
              <a:t>www.davebland.com</a:t>
            </a:r>
          </a:p>
        </p:txBody>
      </p:sp>
    </p:spTree>
    <p:extLst>
      <p:ext uri="{BB962C8B-B14F-4D97-AF65-F5344CB8AC3E}">
        <p14:creationId xmlns:p14="http://schemas.microsoft.com/office/powerpoint/2010/main" val="1990881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2EE5C-C129-591C-9C8C-7336D48E3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AD01D-6075-BAE2-2E9E-533397ACD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5EEED-E159-84F3-2D25-923A6D22D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5016"/>
            <a:ext cx="8185355" cy="3778006"/>
          </a:xfrm>
        </p:spPr>
        <p:txBody>
          <a:bodyPr>
            <a:normAutofit/>
          </a:bodyPr>
          <a:lstStyle/>
          <a:p>
            <a:r>
              <a:rPr lang="en-US" dirty="0" err="1"/>
              <a:t>PostgeSQL</a:t>
            </a:r>
            <a:r>
              <a:rPr lang="en-US" dirty="0"/>
              <a:t> Cluster vs SQL Server Instance</a:t>
            </a:r>
          </a:p>
          <a:p>
            <a:pPr lvl="1"/>
            <a:r>
              <a:rPr lang="en-US" dirty="0">
                <a:latin typeface="Google Sans"/>
              </a:rPr>
              <a:t>A </a:t>
            </a:r>
            <a:r>
              <a:rPr lang="en-US" b="0" i="0" dirty="0">
                <a:effectLst/>
                <a:latin typeface="Google Sans"/>
              </a:rPr>
              <a:t>collection of databases that is managed by a single instance of a running database server. </a:t>
            </a:r>
            <a:endParaRPr lang="en-US" dirty="0"/>
          </a:p>
          <a:p>
            <a:r>
              <a:rPr lang="en-US" dirty="0"/>
              <a:t>SQL vs PSQL</a:t>
            </a:r>
          </a:p>
          <a:p>
            <a:pPr lvl="1"/>
            <a:r>
              <a:rPr lang="en-US" dirty="0">
                <a:latin typeface="Google Sans"/>
              </a:rPr>
              <a:t>A terminal-based front-end to PostgreSQL</a:t>
            </a:r>
          </a:p>
          <a:p>
            <a:r>
              <a:rPr lang="en-US" dirty="0">
                <a:latin typeface="Google Sans"/>
              </a:rPr>
              <a:t>Login vs Group</a:t>
            </a:r>
          </a:p>
          <a:p>
            <a:r>
              <a:rPr lang="en-US" dirty="0">
                <a:latin typeface="Google Sans"/>
              </a:rPr>
              <a:t>Tuple</a:t>
            </a:r>
          </a:p>
          <a:p>
            <a:r>
              <a:rPr lang="en-US" dirty="0" err="1">
                <a:latin typeface="Google Sans"/>
              </a:rPr>
              <a:t>Globals</a:t>
            </a:r>
            <a:endParaRPr lang="en-US" dirty="0">
              <a:latin typeface="Google Sans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1C7F42-E556-C3ED-5AC9-770C6284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99" y="4820851"/>
            <a:ext cx="3579945" cy="17899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D5E4AC-46A3-4824-CE8D-515DA60AE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431" y="268822"/>
            <a:ext cx="2644369" cy="6119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23D9A3-0A25-0FC4-0C2F-DA9ACB5B0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303" y="4176711"/>
            <a:ext cx="2415153" cy="231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6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B11D5-18F1-F77F-C1E5-9C3DB5FFA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D5C7-D762-75CD-A43A-9D603377F4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 install just one service when installed</a:t>
            </a:r>
          </a:p>
          <a:p>
            <a:r>
              <a:rPr lang="en-US" dirty="0"/>
              <a:t>The Scheduling agent will get installed when </a:t>
            </a:r>
            <a:r>
              <a:rPr lang="en-US" dirty="0" err="1"/>
              <a:t>pgAgent</a:t>
            </a:r>
            <a:r>
              <a:rPr lang="en-US" dirty="0"/>
              <a:t> is installed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FD652-633A-3C21-8475-8F8C19683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37" y="5165120"/>
            <a:ext cx="11516463" cy="87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17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91CB-E92C-FED4-A58A-8FEC5A448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MVCC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59B07-4E17-3C3A-384B-A9F15FB9E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 err="1">
                <a:effectLst/>
                <a:latin typeface="Open Sans" panose="020B0606030504020204" pitchFamily="34" charset="0"/>
              </a:rPr>
              <a:t>Multiversion</a:t>
            </a:r>
            <a:r>
              <a:rPr lang="en-US" b="0" i="0" dirty="0">
                <a:effectLst/>
                <a:latin typeface="Open Sans" panose="020B0606030504020204" pitchFamily="34" charset="0"/>
              </a:rPr>
              <a:t> Concurrency Control</a:t>
            </a:r>
          </a:p>
          <a:p>
            <a:r>
              <a:rPr lang="en-US" dirty="0">
                <a:latin typeface="Open Sans" panose="020B0606030504020204" pitchFamily="34" charset="0"/>
              </a:rPr>
              <a:t>E</a:t>
            </a:r>
            <a:r>
              <a:rPr lang="en-US" b="0" i="0" dirty="0">
                <a:effectLst/>
                <a:latin typeface="Open Sans" panose="020B0606030504020204" pitchFamily="34" charset="0"/>
              </a:rPr>
              <a:t>ach SQL statement sees a snapshot of data (a </a:t>
            </a:r>
            <a:r>
              <a:rPr lang="en-US" b="0" i="1" dirty="0">
                <a:effectLst/>
                <a:latin typeface="Open Sans" panose="020B0606030504020204" pitchFamily="34" charset="0"/>
              </a:rPr>
              <a:t>database version</a:t>
            </a:r>
            <a:r>
              <a:rPr lang="en-US" b="0" i="0" dirty="0">
                <a:effectLst/>
                <a:latin typeface="Open Sans" panose="020B0606030504020204" pitchFamily="34" charset="0"/>
              </a:rPr>
              <a:t>) as it was some time ago, regardless of the current state of the underlying data</a:t>
            </a:r>
          </a:p>
          <a:p>
            <a:r>
              <a:rPr lang="en-US" dirty="0">
                <a:latin typeface="Open Sans" panose="020B0606030504020204" pitchFamily="34" charset="0"/>
              </a:rPr>
              <a:t>Can Prevent blocking</a:t>
            </a:r>
          </a:p>
          <a:p>
            <a:r>
              <a:rPr lang="en-US" dirty="0">
                <a:latin typeface="Open Sans" panose="020B0606030504020204" pitchFamily="34" charset="0"/>
              </a:rPr>
              <a:t>Writes use a snapshot</a:t>
            </a:r>
          </a:p>
          <a:p>
            <a:r>
              <a:rPr lang="en-US" dirty="0">
                <a:latin typeface="Open Sans" panose="020B0606030504020204" pitchFamily="34" charset="0"/>
              </a:rPr>
              <a:t>Dead Tuples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791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A3388-4EC2-DDF0-B8C5-F24EC7567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Backups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D13CC-0288-F525-1C06-CD6FCDF62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6013"/>
            <a:ext cx="10096500" cy="4197618"/>
          </a:xfrm>
        </p:spPr>
        <p:txBody>
          <a:bodyPr/>
          <a:lstStyle/>
          <a:p>
            <a:r>
              <a:rPr lang="en-US" dirty="0"/>
              <a:t>Logical Backups</a:t>
            </a:r>
          </a:p>
          <a:p>
            <a:pPr lvl="1"/>
            <a:r>
              <a:rPr lang="en-US" dirty="0" err="1"/>
              <a:t>pg_dump</a:t>
            </a:r>
            <a:endParaRPr lang="en-US" dirty="0"/>
          </a:p>
          <a:p>
            <a:pPr lvl="2"/>
            <a:r>
              <a:rPr lang="en-US" dirty="0"/>
              <a:t>Does not block readers</a:t>
            </a:r>
          </a:p>
          <a:p>
            <a:pPr lvl="2"/>
            <a:r>
              <a:rPr lang="en-US" dirty="0"/>
              <a:t>Snapshot as of the time it starts</a:t>
            </a:r>
          </a:p>
          <a:p>
            <a:pPr lvl="2"/>
            <a:r>
              <a:rPr lang="en-US" dirty="0"/>
              <a:t>Can backup a single table</a:t>
            </a:r>
          </a:p>
          <a:p>
            <a:pPr lvl="2"/>
            <a:r>
              <a:rPr lang="en-US" dirty="0"/>
              <a:t>Can compress</a:t>
            </a:r>
          </a:p>
          <a:p>
            <a:pPr lvl="2"/>
            <a:r>
              <a:rPr lang="en-US" dirty="0"/>
              <a:t>Can split to multiple files</a:t>
            </a:r>
          </a:p>
          <a:p>
            <a:pPr lvl="1"/>
            <a:r>
              <a:rPr lang="en-US" dirty="0" err="1"/>
              <a:t>pg_dumpall</a:t>
            </a:r>
            <a:endParaRPr lang="en-US" dirty="0"/>
          </a:p>
          <a:p>
            <a:pPr lvl="2"/>
            <a:r>
              <a:rPr lang="en-US" dirty="0"/>
              <a:t>Dumps the entire cluster</a:t>
            </a:r>
          </a:p>
          <a:p>
            <a:pPr lvl="2"/>
            <a:r>
              <a:rPr lang="en-US" dirty="0"/>
              <a:t>Can exclude a database if needed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84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DFE5A-6E7D-2344-C062-965C36099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38311-0CD9-B75E-E27F-E2B1172B3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Backups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6BE71-41DB-87B6-0E76-293D1F292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6013"/>
            <a:ext cx="10096500" cy="4188542"/>
          </a:xfrm>
        </p:spPr>
        <p:txBody>
          <a:bodyPr>
            <a:normAutofit/>
          </a:bodyPr>
          <a:lstStyle/>
          <a:p>
            <a:r>
              <a:rPr lang="en-US" dirty="0"/>
              <a:t>Physical Backups</a:t>
            </a:r>
          </a:p>
          <a:p>
            <a:pPr lvl="1"/>
            <a:r>
              <a:rPr lang="en-US" dirty="0"/>
              <a:t>Can use filesystem backups</a:t>
            </a:r>
          </a:p>
          <a:p>
            <a:pPr lvl="1"/>
            <a:r>
              <a:rPr lang="en-US" dirty="0"/>
              <a:t>Database server must be shut down or in backup mode</a:t>
            </a:r>
          </a:p>
          <a:p>
            <a:pPr lvl="1"/>
            <a:r>
              <a:rPr lang="en-US" dirty="0"/>
              <a:t>Two Types</a:t>
            </a:r>
          </a:p>
          <a:p>
            <a:pPr lvl="2"/>
            <a:r>
              <a:rPr lang="en-US" dirty="0"/>
              <a:t>Offline</a:t>
            </a:r>
          </a:p>
          <a:p>
            <a:pPr lvl="3"/>
            <a:r>
              <a:rPr lang="en-US" dirty="0"/>
              <a:t>Uses the OS Copy command</a:t>
            </a:r>
          </a:p>
          <a:p>
            <a:pPr lvl="3"/>
            <a:r>
              <a:rPr lang="en-US" dirty="0"/>
              <a:t>Database server must be shut down</a:t>
            </a:r>
          </a:p>
          <a:p>
            <a:pPr lvl="2"/>
            <a:r>
              <a:rPr lang="en-US" dirty="0"/>
              <a:t>Online</a:t>
            </a:r>
          </a:p>
          <a:p>
            <a:pPr lvl="3"/>
            <a:r>
              <a:rPr lang="en-US" dirty="0"/>
              <a:t>Continuous archiving must be enabled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pg_basebackup</a:t>
            </a:r>
            <a:endParaRPr lang="en-US" dirty="0"/>
          </a:p>
          <a:p>
            <a:pPr lvl="2"/>
            <a:r>
              <a:rPr lang="en-US" dirty="0"/>
              <a:t>Allows point in time recovery	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CDD1BC-C7EF-5031-1E3A-567CF96270C8}"/>
              </a:ext>
            </a:extLst>
          </p:cNvPr>
          <p:cNvSpPr txBox="1"/>
          <p:nvPr/>
        </p:nvSpPr>
        <p:spPr>
          <a:xfrm>
            <a:off x="457200" y="5723674"/>
            <a:ext cx="112382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pg_basebackup.exe -h localhost -p 5432 -U </a:t>
            </a:r>
            <a:r>
              <a:rPr lang="en-US" dirty="0" err="1"/>
              <a:t>postgres</a:t>
            </a:r>
            <a:r>
              <a:rPr lang="en-US" dirty="0"/>
              <a:t> -D "D:\PGDB_Backup\mybackup.sql" -P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C302F-CD8E-ABC4-8403-EB7C4F89AF20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#2 </a:t>
            </a:r>
          </a:p>
        </p:txBody>
      </p:sp>
    </p:spTree>
    <p:extLst>
      <p:ext uri="{BB962C8B-B14F-4D97-AF65-F5344CB8AC3E}">
        <p14:creationId xmlns:p14="http://schemas.microsoft.com/office/powerpoint/2010/main" val="2169678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45707-3F07-DA3A-E014-DB9A659FC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Restore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5F03F-B31E-110F-2450-22D477191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0" dirty="0" err="1">
                <a:effectLst/>
                <a:latin typeface="Open Sans" panose="020B0606030504020204" pitchFamily="34" charset="0"/>
              </a:rPr>
              <a:t>pg_restore</a:t>
            </a:r>
            <a:endParaRPr lang="en-US" b="1" i="0" dirty="0">
              <a:effectLst/>
              <a:latin typeface="Open Sans" panose="020B0606030504020204" pitchFamily="34" charset="0"/>
            </a:endParaRPr>
          </a:p>
          <a:p>
            <a:r>
              <a:rPr lang="en-US" b="1" dirty="0" err="1">
                <a:latin typeface="Open Sans" panose="020B0606030504020204" pitchFamily="34" charset="0"/>
              </a:rPr>
              <a:t>pgAdmin</a:t>
            </a:r>
            <a:endParaRPr lang="en-US" b="1" dirty="0">
              <a:latin typeface="Open Sans" panose="020B0606030504020204" pitchFamily="34" charset="0"/>
            </a:endParaRPr>
          </a:p>
          <a:p>
            <a:r>
              <a:rPr lang="en-US" b="1" dirty="0" err="1">
                <a:latin typeface="Open Sans" panose="020B0606030504020204" pitchFamily="34" charset="0"/>
              </a:rPr>
              <a:t>DBeaver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552E8D-CC7B-B8EB-6EE4-6B70CA6D6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83" y="408979"/>
            <a:ext cx="6751905" cy="38179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3FC40F-68F4-CBA0-D87D-9725C97A229B}"/>
              </a:ext>
            </a:extLst>
          </p:cNvPr>
          <p:cNvSpPr txBox="1"/>
          <p:nvPr/>
        </p:nvSpPr>
        <p:spPr>
          <a:xfrm>
            <a:off x="3638773" y="6033541"/>
            <a:ext cx="6094324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DROP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DATABASE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"Accounting"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WITH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FORCE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sz="180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;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903E3F-3470-6CA3-0D78-E046F1DA9A6F}"/>
              </a:ext>
            </a:extLst>
          </p:cNvPr>
          <p:cNvSpPr txBox="1"/>
          <p:nvPr/>
        </p:nvSpPr>
        <p:spPr>
          <a:xfrm>
            <a:off x="1999534" y="4682686"/>
            <a:ext cx="9926993" cy="92333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C:\Program Files\PostgreSQL\17\bin\pg_restore.exe --host=localhost --port=5432 --username=</a:t>
            </a:r>
            <a:r>
              <a:rPr lang="en-US" sz="1800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postgres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--clean --create --</a:t>
            </a:r>
            <a:r>
              <a:rPr lang="en-US" sz="1800" dirty="0" err="1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dbname</a:t>
            </a:r>
            <a:r>
              <a:rPr lang="en-US" sz="180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=Accounting C:\PGDB_Backup\ThursAcctbak.sql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161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49A7F-684A-2DEC-EC54-D282E171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pgBackrest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57DC94-3189-ACE7-8144-C6DB1C47C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475" y="6127426"/>
            <a:ext cx="10096500" cy="368140"/>
          </a:xfrm>
          <a:solidFill>
            <a:schemeClr val="bg1">
              <a:lumMod val="5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pgBackRest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Reliable PostgreSQL Backup &amp; Restore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F1CE12-906B-12C5-B3F1-B91053124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612" y="236728"/>
            <a:ext cx="8906611" cy="530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40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13859-F9CA-BF78-6533-578E59147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WAL Archiving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BB504-482D-F36E-C365-6DA7FA003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642" y="2051398"/>
            <a:ext cx="6887497" cy="377800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Needed for Point in time recovery</a:t>
            </a:r>
          </a:p>
          <a:p>
            <a:r>
              <a:rPr lang="en-US" dirty="0"/>
              <a:t>Must be enabled in the </a:t>
            </a:r>
            <a:r>
              <a:rPr lang="en-US" dirty="0" err="1"/>
              <a:t>Postgresql.conf</a:t>
            </a:r>
            <a:r>
              <a:rPr lang="en-US" dirty="0"/>
              <a:t> file</a:t>
            </a:r>
          </a:p>
          <a:p>
            <a:r>
              <a:rPr lang="en-US" dirty="0"/>
              <a:t>Need to archive or will be overwritten</a:t>
            </a:r>
          </a:p>
          <a:p>
            <a:r>
              <a:rPr lang="en-US" dirty="0"/>
              <a:t>Do </a:t>
            </a:r>
            <a:r>
              <a:rPr lang="en-US"/>
              <a:t>not delete</a:t>
            </a:r>
            <a:endParaRPr lang="en-US" dirty="0"/>
          </a:p>
          <a:p>
            <a:r>
              <a:rPr lang="en-US" dirty="0"/>
              <a:t>The archive command executes when a WAL file is ready to be archived</a:t>
            </a:r>
          </a:p>
          <a:p>
            <a:r>
              <a:rPr lang="en-US" dirty="0">
                <a:solidFill>
                  <a:srgbClr val="FFFF00"/>
                </a:solidFill>
              </a:rPr>
              <a:t>00000001</a:t>
            </a:r>
            <a:r>
              <a:rPr lang="en-US" dirty="0">
                <a:solidFill>
                  <a:srgbClr val="92D050"/>
                </a:solidFill>
              </a:rPr>
              <a:t>00000003</a:t>
            </a:r>
            <a:r>
              <a:rPr lang="en-US" dirty="0"/>
              <a:t>0000005A</a:t>
            </a:r>
          </a:p>
          <a:p>
            <a:pPr lvl="1"/>
            <a:r>
              <a:rPr lang="en-US" dirty="0"/>
              <a:t>Timeline,  Log File ID,  Segment ID</a:t>
            </a:r>
          </a:p>
          <a:p>
            <a:r>
              <a:rPr lang="en-US" dirty="0"/>
              <a:t>SELECT </a:t>
            </a:r>
            <a:r>
              <a:rPr lang="en-US" dirty="0" err="1"/>
              <a:t>pg_walfile_name</a:t>
            </a:r>
            <a:r>
              <a:rPr lang="en-US" dirty="0"/>
              <a:t>(</a:t>
            </a:r>
            <a:r>
              <a:rPr lang="en-US" dirty="0" err="1"/>
              <a:t>pg_current_wal_lsn</a:t>
            </a:r>
            <a:r>
              <a:rPr lang="en-US" dirty="0"/>
              <a:t>());</a:t>
            </a: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WAL Archiving in PostgreSQL: When and Where WAL Files Are Archived | by Sheikh Wasiu Al Hasib | Medium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37A7F3-0647-A692-FFD8-43D4979F1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608" y="155780"/>
            <a:ext cx="5607750" cy="3059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CDC1A3-FBA5-0A9D-0AE9-633763639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367" y="3699161"/>
            <a:ext cx="3741744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47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E86C3-7272-AD27-4D77-97CC508A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1F07-2824-B4C0-5EC0-D4D73F59C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8" y="147188"/>
            <a:ext cx="10096500" cy="85663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Execution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EBB93-CE3B-16A9-36B1-930736CF4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722" y="860433"/>
            <a:ext cx="10096500" cy="3061007"/>
          </a:xfrm>
        </p:spPr>
        <p:txBody>
          <a:bodyPr/>
          <a:lstStyle/>
          <a:p>
            <a:r>
              <a:rPr lang="en-US" dirty="0"/>
              <a:t>Explain – Estimated Plan</a:t>
            </a:r>
          </a:p>
          <a:p>
            <a:r>
              <a:rPr lang="en-US" dirty="0"/>
              <a:t>Analyze – Actual Plan</a:t>
            </a:r>
          </a:p>
          <a:p>
            <a:r>
              <a:rPr lang="en-US" dirty="0"/>
              <a:t>Like SQL Server -  uses statistics</a:t>
            </a:r>
          </a:p>
          <a:p>
            <a:r>
              <a:rPr lang="en-US" dirty="0"/>
              <a:t>Verbose – entire plan</a:t>
            </a:r>
          </a:p>
          <a:p>
            <a:r>
              <a:rPr lang="en-US" dirty="0" err="1"/>
              <a:t>pgMustard</a:t>
            </a:r>
            <a:r>
              <a:rPr lang="en-US" dirty="0"/>
              <a:t> – cost</a:t>
            </a: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https://explain.depesz.com/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8BB6CD-FFB2-4C5E-7D84-CF8B19125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434" y="2684206"/>
            <a:ext cx="6967434" cy="38952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130933-57B4-3ACE-3618-1290E9C129E9}"/>
              </a:ext>
            </a:extLst>
          </p:cNvPr>
          <p:cNvSpPr txBox="1"/>
          <p:nvPr/>
        </p:nvSpPr>
        <p:spPr>
          <a:xfrm>
            <a:off x="5481068" y="706503"/>
            <a:ext cx="6136166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EXPLAIN ANALYZE Select </a:t>
            </a:r>
            <a:r>
              <a:rPr lang="en-US" dirty="0" err="1"/>
              <a:t>t.title</a:t>
            </a:r>
            <a:r>
              <a:rPr lang="en-US" dirty="0"/>
              <a:t>, </a:t>
            </a:r>
            <a:r>
              <a:rPr lang="en-US" dirty="0" err="1"/>
              <a:t>t.kind_id</a:t>
            </a:r>
            <a:r>
              <a:rPr lang="en-US" dirty="0"/>
              <a:t>, </a:t>
            </a:r>
            <a:r>
              <a:rPr lang="en-US" dirty="0" err="1"/>
              <a:t>k.kind</a:t>
            </a:r>
            <a:endParaRPr lang="en-US" dirty="0"/>
          </a:p>
          <a:p>
            <a:r>
              <a:rPr lang="en-US" dirty="0"/>
              <a:t>FROM </a:t>
            </a:r>
            <a:r>
              <a:rPr lang="en-US" dirty="0" err="1"/>
              <a:t>public.title</a:t>
            </a:r>
            <a:r>
              <a:rPr lang="en-US" dirty="0"/>
              <a:t> t</a:t>
            </a:r>
          </a:p>
          <a:p>
            <a:r>
              <a:rPr lang="en-US" dirty="0"/>
              <a:t>	INNER JOIN </a:t>
            </a:r>
            <a:r>
              <a:rPr lang="en-US" dirty="0" err="1"/>
              <a:t>public.kind_type</a:t>
            </a:r>
            <a:r>
              <a:rPr lang="en-US" dirty="0"/>
              <a:t> k</a:t>
            </a:r>
          </a:p>
          <a:p>
            <a:r>
              <a:rPr lang="en-US" dirty="0"/>
              <a:t>		ON </a:t>
            </a:r>
            <a:r>
              <a:rPr lang="en-US" dirty="0" err="1"/>
              <a:t>t.kind_id</a:t>
            </a:r>
            <a:r>
              <a:rPr lang="en-US" dirty="0"/>
              <a:t> = k.id</a:t>
            </a:r>
          </a:p>
          <a:p>
            <a:r>
              <a:rPr lang="en-US" dirty="0"/>
              <a:t>WHERE </a:t>
            </a:r>
            <a:r>
              <a:rPr lang="en-US" dirty="0" err="1"/>
              <a:t>t.kind_id</a:t>
            </a:r>
            <a:r>
              <a:rPr lang="en-US" dirty="0"/>
              <a:t> = 1</a:t>
            </a:r>
          </a:p>
          <a:p>
            <a:r>
              <a:rPr lang="en-US" dirty="0"/>
              <a:t>LIMIT 300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481595-D930-8833-CE41-A90365971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73" y="4144817"/>
            <a:ext cx="4906303" cy="2434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BD3B6D-D87F-767B-FCEE-C4C7CC0226E6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#3</a:t>
            </a:r>
          </a:p>
        </p:txBody>
      </p:sp>
    </p:spTree>
    <p:extLst>
      <p:ext uri="{BB962C8B-B14F-4D97-AF65-F5344CB8AC3E}">
        <p14:creationId xmlns:p14="http://schemas.microsoft.com/office/powerpoint/2010/main" val="1235362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9CC2B-150E-2C16-B65A-ED9820016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F2B0-9E53-98B4-2250-D6FE3348D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Processes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CD881-EFAF-CF8C-F6C1-22BB8D903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10096500" cy="3061007"/>
          </a:xfrm>
        </p:spPr>
        <p:txBody>
          <a:bodyPr/>
          <a:lstStyle/>
          <a:p>
            <a:r>
              <a:rPr lang="en-US" dirty="0"/>
              <a:t>Query </a:t>
            </a:r>
            <a:r>
              <a:rPr lang="en-US" dirty="0" err="1"/>
              <a:t>pg_stat_activity</a:t>
            </a:r>
            <a:endParaRPr lang="en-US" dirty="0"/>
          </a:p>
          <a:p>
            <a:r>
              <a:rPr lang="en-US" dirty="0"/>
              <a:t>SELECT </a:t>
            </a:r>
            <a:r>
              <a:rPr lang="en-US" dirty="0" err="1"/>
              <a:t>pg_terminate_backend</a:t>
            </a:r>
            <a:r>
              <a:rPr lang="en-US" dirty="0"/>
              <a:t>(5952);</a:t>
            </a:r>
          </a:p>
          <a:p>
            <a:r>
              <a:rPr lang="en-US" dirty="0"/>
              <a:t>Query column to get the executing query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F5237D-1CF2-6852-2EBD-EA4416749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420" y="4184139"/>
            <a:ext cx="10798476" cy="23243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DD7B21A-9FF3-25FE-C554-BCC77500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78702"/>
            <a:ext cx="5817868" cy="25502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75746A-EF6C-7846-BEE3-BB909995B8A5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#4</a:t>
            </a:r>
          </a:p>
        </p:txBody>
      </p:sp>
    </p:spTree>
    <p:extLst>
      <p:ext uri="{BB962C8B-B14F-4D97-AF65-F5344CB8AC3E}">
        <p14:creationId xmlns:p14="http://schemas.microsoft.com/office/powerpoint/2010/main" val="226350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>
            <a:extLst>
              <a:ext uri="{FF2B5EF4-FFF2-40B4-BE49-F238E27FC236}">
                <a16:creationId xmlns:a16="http://schemas.microsoft.com/office/drawing/2014/main" id="{23C97919-56EF-4E42-93E0-144E2712C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2670" y="285750"/>
            <a:ext cx="2736850" cy="70723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en-US" sz="4000" dirty="0">
                <a:solidFill>
                  <a:schemeClr val="bg1"/>
                </a:solidFill>
              </a:rPr>
              <a:t>About Me</a:t>
            </a:r>
            <a:r>
              <a:rPr lang="en-US" altLang="en-US" dirty="0">
                <a:solidFill>
                  <a:schemeClr val="bg1"/>
                </a:solidFill>
              </a:rPr>
              <a:t>	</a:t>
            </a:r>
          </a:p>
        </p:txBody>
      </p:sp>
      <p:graphicFrame>
        <p:nvGraphicFramePr>
          <p:cNvPr id="5125" name="Content Placeholder 1">
            <a:extLst>
              <a:ext uri="{FF2B5EF4-FFF2-40B4-BE49-F238E27FC236}">
                <a16:creationId xmlns:a16="http://schemas.microsoft.com/office/drawing/2014/main" id="{29D017E6-8673-4503-8C56-6ECFE801F0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4172438"/>
              </p:ext>
            </p:extLst>
          </p:nvPr>
        </p:nvGraphicFramePr>
        <p:xfrm>
          <a:off x="6096000" y="639366"/>
          <a:ext cx="3652242" cy="580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FBAC3A28-882A-46AA-A948-D112322185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3068042"/>
              </p:ext>
            </p:extLst>
          </p:nvPr>
        </p:nvGraphicFramePr>
        <p:xfrm>
          <a:off x="782207" y="1314798"/>
          <a:ext cx="4606537" cy="2114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341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020403E-1483-4513-8FD0-72554DA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-8" b="-8"/>
          <a:stretch>
            <a:fillRect/>
          </a:stretch>
        </p:blipFill>
        <p:spPr bwMode="auto">
          <a:xfrm>
            <a:off x="10950576" y="-40481"/>
            <a:ext cx="10334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1D974-0843-6281-57F9-ADDB723FC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1EA35-F63B-8FB9-BE7D-9394BB39C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4144-3586-4502-8D9A-CFD223FE8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5432323" cy="3011845"/>
          </a:xfrm>
        </p:spPr>
        <p:txBody>
          <a:bodyPr>
            <a:normAutofit/>
          </a:bodyPr>
          <a:lstStyle/>
          <a:p>
            <a:r>
              <a:rPr lang="en-US" dirty="0">
                <a:latin typeface="Google Sans"/>
              </a:rPr>
              <a:t>B</a:t>
            </a:r>
            <a:r>
              <a:rPr lang="en-US" b="0" i="0" dirty="0">
                <a:effectLst/>
                <a:latin typeface="Google Sans"/>
              </a:rPr>
              <a:t>locking occurs when one transaction holds a lock on a resource that another transaction needs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There a lot of block types in PostgreSQL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9AF107-00A5-BBD0-6C98-0447F6F0E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5388078"/>
            <a:ext cx="10800157" cy="8301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0BB9F4-5A0C-9CE3-2AC9-AAABDC05F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933" y="3150421"/>
            <a:ext cx="4598134" cy="21505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20042D-B8C8-9724-F867-815237774534}"/>
              </a:ext>
            </a:extLst>
          </p:cNvPr>
          <p:cNvSpPr txBox="1"/>
          <p:nvPr/>
        </p:nvSpPr>
        <p:spPr>
          <a:xfrm>
            <a:off x="6096000" y="175348"/>
            <a:ext cx="6096000" cy="25853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SELECT</a:t>
            </a:r>
          </a:p>
          <a:p>
            <a:r>
              <a:rPr lang="en-US" dirty="0">
                <a:solidFill>
                  <a:schemeClr val="bg1"/>
                </a:solidFill>
              </a:rPr>
              <a:t>    </a:t>
            </a:r>
            <a:r>
              <a:rPr lang="en-US" dirty="0" err="1">
                <a:solidFill>
                  <a:schemeClr val="bg1"/>
                </a:solidFill>
              </a:rPr>
              <a:t>activity.pid</a:t>
            </a:r>
            <a:r>
              <a:rPr lang="en-US" dirty="0">
                <a:solidFill>
                  <a:schemeClr val="bg1"/>
                </a:solidFill>
              </a:rPr>
              <a:t>,</a:t>
            </a:r>
          </a:p>
          <a:p>
            <a:r>
              <a:rPr lang="en-US" dirty="0">
                <a:solidFill>
                  <a:schemeClr val="bg1"/>
                </a:solidFill>
              </a:rPr>
              <a:t>    </a:t>
            </a:r>
            <a:r>
              <a:rPr lang="en-US" dirty="0" err="1">
                <a:solidFill>
                  <a:schemeClr val="bg1"/>
                </a:solidFill>
              </a:rPr>
              <a:t>activity.usename</a:t>
            </a:r>
            <a:r>
              <a:rPr lang="en-US" dirty="0">
                <a:solidFill>
                  <a:schemeClr val="bg1"/>
                </a:solidFill>
              </a:rPr>
              <a:t>,</a:t>
            </a:r>
          </a:p>
          <a:p>
            <a:r>
              <a:rPr lang="en-US" dirty="0">
                <a:solidFill>
                  <a:schemeClr val="bg1"/>
                </a:solidFill>
              </a:rPr>
              <a:t>    </a:t>
            </a:r>
            <a:r>
              <a:rPr lang="en-US" dirty="0" err="1">
                <a:solidFill>
                  <a:schemeClr val="bg1"/>
                </a:solidFill>
              </a:rPr>
              <a:t>activity.query</a:t>
            </a:r>
            <a:r>
              <a:rPr lang="en-US" dirty="0">
                <a:solidFill>
                  <a:schemeClr val="bg1"/>
                </a:solidFill>
              </a:rPr>
              <a:t>,</a:t>
            </a:r>
          </a:p>
          <a:p>
            <a:r>
              <a:rPr lang="en-US" dirty="0">
                <a:solidFill>
                  <a:schemeClr val="bg1"/>
                </a:solidFill>
              </a:rPr>
              <a:t>    </a:t>
            </a:r>
            <a:r>
              <a:rPr lang="en-US" dirty="0" err="1">
                <a:solidFill>
                  <a:schemeClr val="bg1"/>
                </a:solidFill>
              </a:rPr>
              <a:t>blocking.pid</a:t>
            </a:r>
            <a:r>
              <a:rPr lang="en-US" dirty="0">
                <a:solidFill>
                  <a:schemeClr val="bg1"/>
                </a:solidFill>
              </a:rPr>
              <a:t> AS </a:t>
            </a:r>
            <a:r>
              <a:rPr lang="en-US" dirty="0" err="1">
                <a:solidFill>
                  <a:schemeClr val="bg1"/>
                </a:solidFill>
              </a:rPr>
              <a:t>blocking_id</a:t>
            </a:r>
            <a:r>
              <a:rPr lang="en-US" dirty="0">
                <a:solidFill>
                  <a:schemeClr val="bg1"/>
                </a:solidFill>
              </a:rPr>
              <a:t>,</a:t>
            </a:r>
          </a:p>
          <a:p>
            <a:r>
              <a:rPr lang="en-US" dirty="0">
                <a:solidFill>
                  <a:schemeClr val="bg1"/>
                </a:solidFill>
              </a:rPr>
              <a:t>    </a:t>
            </a:r>
            <a:r>
              <a:rPr lang="en-US" dirty="0" err="1">
                <a:solidFill>
                  <a:schemeClr val="bg1"/>
                </a:solidFill>
              </a:rPr>
              <a:t>blocking.query</a:t>
            </a:r>
            <a:r>
              <a:rPr lang="en-US" dirty="0">
                <a:solidFill>
                  <a:schemeClr val="bg1"/>
                </a:solidFill>
              </a:rPr>
              <a:t> AS </a:t>
            </a:r>
            <a:r>
              <a:rPr lang="en-US" dirty="0" err="1">
                <a:solidFill>
                  <a:schemeClr val="bg1"/>
                </a:solidFill>
              </a:rPr>
              <a:t>blocking_query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FROM </a:t>
            </a:r>
            <a:r>
              <a:rPr lang="en-US" dirty="0" err="1">
                <a:solidFill>
                  <a:schemeClr val="bg1"/>
                </a:solidFill>
              </a:rPr>
              <a:t>pg_stat_activity</a:t>
            </a:r>
            <a:r>
              <a:rPr lang="en-US" dirty="0">
                <a:solidFill>
                  <a:schemeClr val="bg1"/>
                </a:solidFill>
              </a:rPr>
              <a:t> AS activity</a:t>
            </a:r>
          </a:p>
          <a:p>
            <a:r>
              <a:rPr lang="en-US" dirty="0">
                <a:solidFill>
                  <a:schemeClr val="bg1"/>
                </a:solidFill>
              </a:rPr>
              <a:t>JOIN </a:t>
            </a:r>
            <a:r>
              <a:rPr lang="en-US" dirty="0" err="1">
                <a:solidFill>
                  <a:schemeClr val="bg1"/>
                </a:solidFill>
              </a:rPr>
              <a:t>pg_stat_activity</a:t>
            </a:r>
            <a:r>
              <a:rPr lang="en-US" dirty="0">
                <a:solidFill>
                  <a:schemeClr val="bg1"/>
                </a:solidFill>
              </a:rPr>
              <a:t> AS blocking ON </a:t>
            </a:r>
            <a:r>
              <a:rPr lang="en-US" dirty="0" err="1">
                <a:solidFill>
                  <a:schemeClr val="bg1"/>
                </a:solidFill>
              </a:rPr>
              <a:t>blocking.pid</a:t>
            </a:r>
            <a:r>
              <a:rPr lang="en-US" dirty="0">
                <a:solidFill>
                  <a:schemeClr val="bg1"/>
                </a:solidFill>
              </a:rPr>
              <a:t> = ANY(</a:t>
            </a:r>
            <a:r>
              <a:rPr lang="en-US" dirty="0" err="1">
                <a:solidFill>
                  <a:schemeClr val="bg1"/>
                </a:solidFill>
              </a:rPr>
              <a:t>pg_blocking_pids</a:t>
            </a:r>
            <a:r>
              <a:rPr lang="en-US" dirty="0">
                <a:solidFill>
                  <a:schemeClr val="bg1"/>
                </a:solidFill>
              </a:rPr>
              <a:t>(</a:t>
            </a:r>
            <a:r>
              <a:rPr lang="en-US" dirty="0" err="1">
                <a:solidFill>
                  <a:schemeClr val="bg1"/>
                </a:solidFill>
              </a:rPr>
              <a:t>activity.pid</a:t>
            </a:r>
            <a:r>
              <a:rPr lang="en-US" dirty="0">
                <a:solidFill>
                  <a:schemeClr val="bg1"/>
                </a:solidFill>
              </a:rPr>
              <a:t>));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F1C4A5-B83C-CC5C-E728-502905A51F09}"/>
              </a:ext>
            </a:extLst>
          </p:cNvPr>
          <p:cNvSpPr txBox="1"/>
          <p:nvPr/>
        </p:nvSpPr>
        <p:spPr>
          <a:xfrm>
            <a:off x="4549587" y="138296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#5</a:t>
            </a:r>
          </a:p>
        </p:txBody>
      </p:sp>
    </p:spTree>
    <p:extLst>
      <p:ext uri="{BB962C8B-B14F-4D97-AF65-F5344CB8AC3E}">
        <p14:creationId xmlns:p14="http://schemas.microsoft.com/office/powerpoint/2010/main" val="321954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B8A42-7484-38E2-47FF-8068B782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9794"/>
            <a:ext cx="10096500" cy="7563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Index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DDF06-9CD8-83E9-46C9-8F385075D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8194"/>
            <a:ext cx="10096500" cy="505378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Index Types</a:t>
            </a:r>
          </a:p>
          <a:p>
            <a:pPr lvl="1"/>
            <a:r>
              <a:rPr lang="en-US" dirty="0"/>
              <a:t>B-Tree Indexes</a:t>
            </a:r>
          </a:p>
          <a:p>
            <a:pPr lvl="2"/>
            <a:r>
              <a:rPr lang="en-US" dirty="0"/>
              <a:t>Default Index type</a:t>
            </a:r>
          </a:p>
          <a:p>
            <a:pPr lvl="2"/>
            <a:r>
              <a:rPr lang="en-US" dirty="0"/>
              <a:t>Sorts in ascending order</a:t>
            </a:r>
          </a:p>
          <a:p>
            <a:pPr lvl="2"/>
            <a:r>
              <a:rPr lang="en-US" b="0" i="0" dirty="0">
                <a:solidFill>
                  <a:srgbClr val="FFFFFF"/>
                </a:solidFill>
                <a:effectLst/>
                <a:latin typeface="pp_mori"/>
              </a:rPr>
              <a:t>Supports &lt;, &lt;=, =, &gt;=, &gt;, BETWEEN, IN, IS NULL, IS NOT NULL</a:t>
            </a:r>
          </a:p>
          <a:p>
            <a:pPr lvl="2"/>
            <a:r>
              <a:rPr lang="en-US" dirty="0">
                <a:solidFill>
                  <a:srgbClr val="FFFFFF"/>
                </a:solidFill>
                <a:latin typeface="pp_mori"/>
              </a:rPr>
              <a:t>Great for a range</a:t>
            </a:r>
            <a:endParaRPr lang="en-US" dirty="0"/>
          </a:p>
          <a:p>
            <a:pPr lvl="1"/>
            <a:r>
              <a:rPr lang="en-US" dirty="0"/>
              <a:t>Hash Indexes – doesn’t support range queries, ideal for equality checks</a:t>
            </a:r>
          </a:p>
          <a:p>
            <a:pPr lvl="1"/>
            <a:r>
              <a:rPr lang="en-US" dirty="0"/>
              <a:t>Composite Indexes – multi-column</a:t>
            </a:r>
          </a:p>
          <a:p>
            <a:r>
              <a:rPr lang="en-US" dirty="0"/>
              <a:t>By default created with a </a:t>
            </a:r>
            <a:r>
              <a:rPr lang="en-US" dirty="0" err="1"/>
              <a:t>fillfactor</a:t>
            </a:r>
            <a:r>
              <a:rPr lang="en-US" dirty="0"/>
              <a:t> of 90</a:t>
            </a:r>
            <a:endParaRPr lang="en-US" b="0" i="0" dirty="0">
              <a:effectLst/>
              <a:latin typeface="ui-monospace"/>
            </a:endParaRPr>
          </a:p>
          <a:p>
            <a:r>
              <a:rPr lang="en-US" dirty="0"/>
              <a:t>Difference between a </a:t>
            </a:r>
            <a:r>
              <a:rPr lang="en-US" dirty="0" err="1"/>
              <a:t>seq_scan</a:t>
            </a:r>
            <a:r>
              <a:rPr lang="en-US" dirty="0"/>
              <a:t> and an index scan</a:t>
            </a:r>
          </a:p>
          <a:p>
            <a:r>
              <a:rPr lang="en-US" dirty="0"/>
              <a:t>Index Only Scan – Cover an query with an index</a:t>
            </a:r>
          </a:p>
          <a:p>
            <a:pPr lvl="1"/>
            <a:endParaRPr lang="en-US" dirty="0"/>
          </a:p>
          <a:p>
            <a:pPr lvl="1"/>
            <a:r>
              <a:rPr lang="en-US" b="0" i="0" dirty="0">
                <a:effectLst/>
                <a:latin typeface="ui-sans-serif"/>
              </a:rPr>
              <a:t>CREATE INDEX </a:t>
            </a:r>
            <a:r>
              <a:rPr lang="en-US" b="0" i="0" dirty="0" err="1">
                <a:effectLst/>
                <a:latin typeface="ui-sans-serif"/>
              </a:rPr>
              <a:t>index_product_id</a:t>
            </a:r>
            <a:r>
              <a:rPr lang="en-US" b="0" i="0" dirty="0">
                <a:effectLst/>
                <a:latin typeface="ui-sans-serif"/>
              </a:rPr>
              <a:t> ON products (</a:t>
            </a:r>
            <a:r>
              <a:rPr lang="en-US" b="0" i="0" dirty="0" err="1">
                <a:effectLst/>
                <a:latin typeface="ui-sans-serif"/>
              </a:rPr>
              <a:t>product_id</a:t>
            </a:r>
            <a:r>
              <a:rPr lang="en-US" b="0" i="0" dirty="0">
                <a:effectLst/>
                <a:latin typeface="ui-sans-serif"/>
              </a:rPr>
              <a:t>);</a:t>
            </a:r>
          </a:p>
          <a:p>
            <a:pPr lvl="1"/>
            <a:r>
              <a:rPr lang="en-US" dirty="0"/>
              <a:t>CREATE UNIQUE INDEX </a:t>
            </a:r>
            <a:r>
              <a:rPr lang="en-US" dirty="0" err="1"/>
              <a:t>title_pkey</a:t>
            </a:r>
            <a:r>
              <a:rPr lang="en-US" dirty="0"/>
              <a:t> ON </a:t>
            </a:r>
            <a:r>
              <a:rPr lang="en-US" dirty="0" err="1"/>
              <a:t>public.title</a:t>
            </a:r>
            <a:r>
              <a:rPr lang="en-US" dirty="0"/>
              <a:t> USING </a:t>
            </a:r>
            <a:r>
              <a:rPr lang="en-US" dirty="0" err="1"/>
              <a:t>btree</a:t>
            </a:r>
            <a:r>
              <a:rPr lang="en-US" dirty="0"/>
              <a:t> (id)</a:t>
            </a:r>
          </a:p>
          <a:p>
            <a:pPr lvl="1"/>
            <a:r>
              <a:rPr lang="en-US" dirty="0"/>
              <a:t>CREATE INDEX </a:t>
            </a:r>
            <a:r>
              <a:rPr lang="en-US" dirty="0">
                <a:solidFill>
                  <a:srgbClr val="FFFF00"/>
                </a:solidFill>
              </a:rPr>
              <a:t>CONCURRENTLY</a:t>
            </a:r>
            <a:r>
              <a:rPr lang="en-US" dirty="0"/>
              <a:t> </a:t>
            </a:r>
            <a:r>
              <a:rPr lang="en-US" dirty="0" err="1"/>
              <a:t>sales_quantity_index</a:t>
            </a:r>
            <a:r>
              <a:rPr lang="en-US" dirty="0"/>
              <a:t> ON </a:t>
            </a:r>
            <a:r>
              <a:rPr lang="en-US" dirty="0" err="1"/>
              <a:t>sales_table</a:t>
            </a:r>
            <a:r>
              <a:rPr lang="en-US" dirty="0"/>
              <a:t> (quantity)</a:t>
            </a:r>
          </a:p>
          <a:p>
            <a:pPr lvl="1"/>
            <a:r>
              <a:rPr lang="en-US" dirty="0"/>
              <a:t>CREATE UNIQUE INDEX </a:t>
            </a:r>
            <a:r>
              <a:rPr lang="en-US" dirty="0" err="1"/>
              <a:t>title_idx</a:t>
            </a:r>
            <a:r>
              <a:rPr lang="en-US" dirty="0"/>
              <a:t> ON films (title) WITH (</a:t>
            </a:r>
            <a:r>
              <a:rPr lang="en-US" dirty="0" err="1"/>
              <a:t>fillfactor</a:t>
            </a:r>
            <a:r>
              <a:rPr lang="en-US" dirty="0"/>
              <a:t> = 70);</a:t>
            </a:r>
          </a:p>
          <a:p>
            <a:pPr lvl="1"/>
            <a:r>
              <a:rPr lang="en-US" dirty="0"/>
              <a:t>REINDEX {DATABASE | TABLE | INDEX} name;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92C50-DE9D-563D-0979-EFD740D3EADC}"/>
              </a:ext>
            </a:extLst>
          </p:cNvPr>
          <p:cNvSpPr txBox="1"/>
          <p:nvPr/>
        </p:nvSpPr>
        <p:spPr>
          <a:xfrm>
            <a:off x="10301458" y="133781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#6</a:t>
            </a:r>
          </a:p>
        </p:txBody>
      </p:sp>
    </p:spTree>
    <p:extLst>
      <p:ext uri="{BB962C8B-B14F-4D97-AF65-F5344CB8AC3E}">
        <p14:creationId xmlns:p14="http://schemas.microsoft.com/office/powerpoint/2010/main" val="832567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2D06-1B4C-52DF-491E-ACD099E8D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C4CEB-8C22-80D4-12DC-DECA1F259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use PostgreSQL accounts or Windows accounts</a:t>
            </a:r>
          </a:p>
          <a:p>
            <a:r>
              <a:rPr lang="en-US" dirty="0"/>
              <a:t>Similar to SQL Server in many ways</a:t>
            </a:r>
          </a:p>
          <a:p>
            <a:r>
              <a:rPr lang="en-US" dirty="0"/>
              <a:t>Windows accounts require the modification of a few config files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180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36628A8-349E-5762-BBE9-AC563728FEAD}"/>
              </a:ext>
            </a:extLst>
          </p:cNvPr>
          <p:cNvSpPr/>
          <p:nvPr/>
        </p:nvSpPr>
        <p:spPr>
          <a:xfrm>
            <a:off x="457200" y="1642460"/>
            <a:ext cx="3328219" cy="34309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FCAE92-8EDC-A0F6-7D0E-B3B156823062}"/>
              </a:ext>
            </a:extLst>
          </p:cNvPr>
          <p:cNvSpPr/>
          <p:nvPr/>
        </p:nvSpPr>
        <p:spPr>
          <a:xfrm>
            <a:off x="4041058" y="1642460"/>
            <a:ext cx="3470787" cy="3430985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04A846-374D-8536-6AB3-57BFD7E42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9793"/>
            <a:ext cx="3328219" cy="100266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201E8-5F64-3C7F-930B-7BB1F3FE7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839" y="2523715"/>
            <a:ext cx="3072580" cy="3778006"/>
          </a:xfrm>
        </p:spPr>
        <p:txBody>
          <a:bodyPr/>
          <a:lstStyle/>
          <a:p>
            <a:r>
              <a:rPr lang="en-US" dirty="0"/>
              <a:t>Cluster</a:t>
            </a:r>
          </a:p>
          <a:p>
            <a:pPr lvl="1"/>
            <a:r>
              <a:rPr lang="en-US" sz="2400" dirty="0"/>
              <a:t>Database</a:t>
            </a:r>
          </a:p>
          <a:p>
            <a:pPr lvl="2"/>
            <a:r>
              <a:rPr lang="en-US" sz="2400" dirty="0"/>
              <a:t>Schema</a:t>
            </a:r>
          </a:p>
          <a:p>
            <a:pPr lvl="3"/>
            <a:r>
              <a:rPr lang="en-US" sz="2400" dirty="0"/>
              <a:t>Table</a:t>
            </a:r>
          </a:p>
          <a:p>
            <a:pPr lvl="4"/>
            <a:r>
              <a:rPr lang="en-US" sz="2400" dirty="0"/>
              <a:t>Row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10E9C5-0312-6EC6-766B-6D29DFDD4018}"/>
              </a:ext>
            </a:extLst>
          </p:cNvPr>
          <p:cNvSpPr txBox="1">
            <a:spLocks/>
          </p:cNvSpPr>
          <p:nvPr/>
        </p:nvSpPr>
        <p:spPr>
          <a:xfrm>
            <a:off x="4304071" y="2523715"/>
            <a:ext cx="3207774" cy="3778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Instance</a:t>
            </a:r>
          </a:p>
          <a:p>
            <a:pPr lvl="1"/>
            <a:r>
              <a:rPr lang="en-US" sz="2400" dirty="0"/>
              <a:t>Database</a:t>
            </a:r>
          </a:p>
          <a:p>
            <a:pPr lvl="2"/>
            <a:r>
              <a:rPr lang="en-US" sz="2400" dirty="0"/>
              <a:t>Schema</a:t>
            </a:r>
          </a:p>
          <a:p>
            <a:pPr lvl="3"/>
            <a:r>
              <a:rPr lang="en-US" sz="2400" dirty="0"/>
              <a:t>Table</a:t>
            </a:r>
          </a:p>
          <a:p>
            <a:pPr lvl="4"/>
            <a:r>
              <a:rPr lang="en-US" sz="2400" dirty="0"/>
              <a:t>Row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7AB81B-5BD3-15AD-2F9A-02859CA116AC}"/>
              </a:ext>
            </a:extLst>
          </p:cNvPr>
          <p:cNvSpPr txBox="1"/>
          <p:nvPr/>
        </p:nvSpPr>
        <p:spPr>
          <a:xfrm>
            <a:off x="712839" y="1790700"/>
            <a:ext cx="215818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PostgreSQL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CDD030-834D-0524-A1F2-EC21DD3E6E86}"/>
              </a:ext>
            </a:extLst>
          </p:cNvPr>
          <p:cNvSpPr txBox="1"/>
          <p:nvPr/>
        </p:nvSpPr>
        <p:spPr>
          <a:xfrm>
            <a:off x="4304071" y="1797357"/>
            <a:ext cx="215818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SQL Server</a:t>
            </a:r>
          </a:p>
        </p:txBody>
      </p:sp>
    </p:spTree>
    <p:extLst>
      <p:ext uri="{BB962C8B-B14F-4D97-AF65-F5344CB8AC3E}">
        <p14:creationId xmlns:p14="http://schemas.microsoft.com/office/powerpoint/2010/main" val="28578344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93723-2DE3-53DE-BF72-8D279256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FFA973-5E78-7BBB-1E84-4DEA6D1D7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29" y="5083216"/>
            <a:ext cx="5471634" cy="131075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41224B-4346-3A4D-AF55-BE9458086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781" y="40597"/>
            <a:ext cx="9944100" cy="649501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 Allow Windows Authentication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4992C-6433-7CC5-6952-F35CDA3E6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961" y="690098"/>
            <a:ext cx="6749845" cy="3778006"/>
          </a:xfrm>
        </p:spPr>
        <p:txBody>
          <a:bodyPr/>
          <a:lstStyle/>
          <a:p>
            <a:r>
              <a:rPr lang="en-US" b="0" i="0" dirty="0" err="1">
                <a:effectLst/>
                <a:latin typeface="Lato" panose="020F0502020204030203" pitchFamily="34" charset="0"/>
              </a:rPr>
              <a:t>pg_ident.conf</a:t>
            </a:r>
            <a:r>
              <a:rPr lang="en-US" b="0" i="0" dirty="0">
                <a:effectLst/>
                <a:latin typeface="Lato" panose="020F0502020204030203" pitchFamily="34" charset="0"/>
              </a:rPr>
              <a:t> and </a:t>
            </a:r>
            <a:r>
              <a:rPr lang="en-US" b="0" i="0" dirty="0" err="1">
                <a:effectLst/>
                <a:latin typeface="Lato" panose="020F0502020204030203" pitchFamily="34" charset="0"/>
              </a:rPr>
              <a:t>pg_hba.conf</a:t>
            </a:r>
            <a:r>
              <a:rPr lang="en-US" b="0" i="0" dirty="0">
                <a:effectLst/>
                <a:latin typeface="Lato" panose="020F0502020204030203" pitchFamily="34" charset="0"/>
              </a:rPr>
              <a:t> to map a windows account to a </a:t>
            </a:r>
            <a:r>
              <a:rPr lang="en-US" b="0" i="0" dirty="0" err="1">
                <a:effectLst/>
                <a:latin typeface="Lato" panose="020F0502020204030203" pitchFamily="34" charset="0"/>
              </a:rPr>
              <a:t>PostreSQL</a:t>
            </a:r>
            <a:r>
              <a:rPr lang="en-US" b="0" i="0" dirty="0">
                <a:effectLst/>
                <a:latin typeface="Lato" panose="020F0502020204030203" pitchFamily="34" charset="0"/>
              </a:rPr>
              <a:t> account</a:t>
            </a:r>
          </a:p>
          <a:p>
            <a:r>
              <a:rPr lang="en-US" b="0" i="0" dirty="0">
                <a:effectLst/>
                <a:latin typeface="Lato" panose="020F0502020204030203" pitchFamily="34" charset="0"/>
              </a:rPr>
              <a:t>Restart service or run </a:t>
            </a:r>
          </a:p>
          <a:p>
            <a:pPr lvl="1"/>
            <a:r>
              <a:rPr lang="en-US" b="0" i="0" dirty="0">
                <a:effectLst/>
                <a:latin typeface="Lato" panose="020F0502020204030203" pitchFamily="34" charset="0"/>
              </a:rPr>
              <a:t>SELECT </a:t>
            </a:r>
            <a:r>
              <a:rPr lang="en-US" b="0" i="0" dirty="0" err="1">
                <a:effectLst/>
                <a:latin typeface="Lato" panose="020F0502020204030203" pitchFamily="34" charset="0"/>
              </a:rPr>
              <a:t>pg_reload_conf</a:t>
            </a:r>
            <a:r>
              <a:rPr lang="en-US" b="0" i="0" dirty="0">
                <a:effectLst/>
                <a:latin typeface="Lato" panose="020F0502020204030203" pitchFamily="34" charset="0"/>
              </a:rPr>
              <a:t>();</a:t>
            </a:r>
          </a:p>
          <a:p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Windows Authentication In Postgres – SQL Rob</a:t>
            </a:r>
            <a:endParaRPr lang="en-US" b="0" i="0" dirty="0">
              <a:effectLst/>
              <a:latin typeface="Lato" panose="020F0502020204030203" pitchFamily="34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1C6029-5239-4F76-4AE3-EE4EC43741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512" y="3593290"/>
            <a:ext cx="7283333" cy="87481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20336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A0F6B-A211-B9D9-5FA5-7596E0834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878" y="300901"/>
            <a:ext cx="10096500" cy="7681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Roles \Groups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817B2-254B-D76E-1B6A-F17F065DA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9046"/>
            <a:ext cx="9571703" cy="5065430"/>
          </a:xfrm>
        </p:spPr>
        <p:txBody>
          <a:bodyPr/>
          <a:lstStyle/>
          <a:p>
            <a:r>
              <a:rPr lang="en-US" dirty="0"/>
              <a:t>Some can have users, some cannot</a:t>
            </a:r>
          </a:p>
          <a:p>
            <a:r>
              <a:rPr lang="en-US" dirty="0"/>
              <a:t>Database roles are global across a database cluster installation (and not per individual database).</a:t>
            </a:r>
          </a:p>
          <a:p>
            <a:r>
              <a:rPr lang="en-US" dirty="0"/>
              <a:t>Quite a few pre-defined roles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1F7BFA-6600-1355-F2BF-43E1DC347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33" y="2729747"/>
            <a:ext cx="2347940" cy="38568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2B254F-4287-0EEC-22F6-EFD8915D4A5C}"/>
              </a:ext>
            </a:extLst>
          </p:cNvPr>
          <p:cNvSpPr txBox="1"/>
          <p:nvPr/>
        </p:nvSpPr>
        <p:spPr>
          <a:xfrm>
            <a:off x="7305367" y="2586781"/>
            <a:ext cx="4674263" cy="3970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CREATE ROLE "</a:t>
            </a:r>
            <a:r>
              <a:rPr lang="en-US" dirty="0" err="1">
                <a:solidFill>
                  <a:schemeClr val="bg1"/>
                </a:solidFill>
              </a:rPr>
              <a:t>SSmith</a:t>
            </a:r>
            <a:r>
              <a:rPr lang="en-US" dirty="0">
                <a:solidFill>
                  <a:schemeClr val="bg1"/>
                </a:solidFill>
              </a:rPr>
              <a:t>" WITH</a:t>
            </a:r>
          </a:p>
          <a:p>
            <a:r>
              <a:rPr lang="en-US" dirty="0">
                <a:solidFill>
                  <a:schemeClr val="bg1"/>
                </a:solidFill>
              </a:rPr>
              <a:t>	LOGIN</a:t>
            </a:r>
          </a:p>
          <a:p>
            <a:r>
              <a:rPr lang="en-US" dirty="0">
                <a:solidFill>
                  <a:schemeClr val="bg1"/>
                </a:solidFill>
              </a:rPr>
              <a:t>	NOSUPERUSER</a:t>
            </a:r>
          </a:p>
          <a:p>
            <a:r>
              <a:rPr lang="en-US" dirty="0">
                <a:solidFill>
                  <a:schemeClr val="bg1"/>
                </a:solidFill>
              </a:rPr>
              <a:t>	NOCREATEDB</a:t>
            </a:r>
          </a:p>
          <a:p>
            <a:r>
              <a:rPr lang="en-US" dirty="0">
                <a:solidFill>
                  <a:schemeClr val="bg1"/>
                </a:solidFill>
              </a:rPr>
              <a:t>	NOCREATEROLE</a:t>
            </a:r>
          </a:p>
          <a:p>
            <a:r>
              <a:rPr lang="en-US" dirty="0">
                <a:solidFill>
                  <a:schemeClr val="bg1"/>
                </a:solidFill>
              </a:rPr>
              <a:t>	INHERIT</a:t>
            </a:r>
          </a:p>
          <a:p>
            <a:r>
              <a:rPr lang="en-US" dirty="0">
                <a:solidFill>
                  <a:schemeClr val="bg1"/>
                </a:solidFill>
              </a:rPr>
              <a:t>	NOREPLICATION</a:t>
            </a:r>
          </a:p>
          <a:p>
            <a:r>
              <a:rPr lang="en-US" dirty="0">
                <a:solidFill>
                  <a:schemeClr val="bg1"/>
                </a:solidFill>
              </a:rPr>
              <a:t>	NOBYPASSRLS</a:t>
            </a:r>
          </a:p>
          <a:p>
            <a:r>
              <a:rPr lang="en-US" dirty="0">
                <a:solidFill>
                  <a:schemeClr val="bg1"/>
                </a:solidFill>
              </a:rPr>
              <a:t>	CONNECTION LIMIT 1</a:t>
            </a:r>
          </a:p>
          <a:p>
            <a:r>
              <a:rPr lang="en-US" dirty="0">
                <a:solidFill>
                  <a:schemeClr val="bg1"/>
                </a:solidFill>
              </a:rPr>
              <a:t>	VALID UNTIL '2025-05-31T00:00:00-05:00' </a:t>
            </a:r>
          </a:p>
          <a:p>
            <a:r>
              <a:rPr lang="en-US" dirty="0">
                <a:solidFill>
                  <a:schemeClr val="bg1"/>
                </a:solidFill>
              </a:rPr>
              <a:t>	PASSWORD '</a:t>
            </a:r>
            <a:r>
              <a:rPr lang="en-US" dirty="0" err="1">
                <a:solidFill>
                  <a:schemeClr val="bg1"/>
                </a:solidFill>
              </a:rPr>
              <a:t>xxxxxx</a:t>
            </a:r>
            <a:r>
              <a:rPr lang="en-US" dirty="0">
                <a:solidFill>
                  <a:schemeClr val="bg1"/>
                </a:solidFill>
              </a:rPr>
              <a:t>';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GRANT </a:t>
            </a:r>
            <a:r>
              <a:rPr lang="en-US" dirty="0" err="1">
                <a:solidFill>
                  <a:schemeClr val="bg1"/>
                </a:solidFill>
              </a:rPr>
              <a:t>pg_read_all_data</a:t>
            </a:r>
            <a:r>
              <a:rPr lang="en-US" dirty="0">
                <a:solidFill>
                  <a:schemeClr val="bg1"/>
                </a:solidFill>
              </a:rPr>
              <a:t> TO "</a:t>
            </a:r>
            <a:r>
              <a:rPr lang="en-US" dirty="0" err="1">
                <a:solidFill>
                  <a:schemeClr val="bg1"/>
                </a:solidFill>
              </a:rPr>
              <a:t>SSmith</a:t>
            </a:r>
            <a:r>
              <a:rPr lang="en-US" dirty="0">
                <a:solidFill>
                  <a:schemeClr val="bg1"/>
                </a:solidFill>
              </a:rPr>
              <a:t>";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0615DD-E085-29B9-FADB-6FD4D80921C0}"/>
              </a:ext>
            </a:extLst>
          </p:cNvPr>
          <p:cNvSpPr txBox="1"/>
          <p:nvPr/>
        </p:nvSpPr>
        <p:spPr>
          <a:xfrm>
            <a:off x="3063733" y="3094306"/>
            <a:ext cx="4358635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To get Users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SELECT </a:t>
            </a:r>
            <a:r>
              <a:rPr lang="en-US" sz="2400" dirty="0" err="1">
                <a:solidFill>
                  <a:schemeClr val="bg1"/>
                </a:solidFill>
              </a:rPr>
              <a:t>rolname</a:t>
            </a:r>
            <a:r>
              <a:rPr lang="en-US" sz="2400" dirty="0">
                <a:solidFill>
                  <a:schemeClr val="bg1"/>
                </a:solidFill>
              </a:rPr>
              <a:t> FROM </a:t>
            </a:r>
            <a:r>
              <a:rPr lang="en-US" sz="2400" dirty="0" err="1">
                <a:solidFill>
                  <a:schemeClr val="bg1"/>
                </a:solidFill>
              </a:rPr>
              <a:t>pg_roles</a:t>
            </a:r>
            <a:r>
              <a:rPr lang="en-US" sz="2400" dirty="0">
                <a:solidFill>
                  <a:schemeClr val="bg1"/>
                </a:solidFill>
              </a:rPr>
              <a:t> WHERE </a:t>
            </a:r>
            <a:r>
              <a:rPr lang="en-US" sz="2400" dirty="0" err="1">
                <a:solidFill>
                  <a:schemeClr val="bg1"/>
                </a:solidFill>
              </a:rPr>
              <a:t>rolcanlogin</a:t>
            </a:r>
            <a:r>
              <a:rPr lang="en-US" sz="240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596640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57A80-F944-1BC6-3435-DB3A468F4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02C80BF-F218-D885-EC27-93952A1CF1FC}"/>
              </a:ext>
            </a:extLst>
          </p:cNvPr>
          <p:cNvSpPr txBox="1">
            <a:spLocks/>
          </p:cNvSpPr>
          <p:nvPr/>
        </p:nvSpPr>
        <p:spPr>
          <a:xfrm>
            <a:off x="294969" y="354657"/>
            <a:ext cx="3328219" cy="1002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4000" b="1" kern="1200" cap="none" spc="0">
                <a:ln w="12700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Type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6A783A-4BC8-A3A3-02EB-3AE8301350BE}"/>
              </a:ext>
            </a:extLst>
          </p:cNvPr>
          <p:cNvSpPr txBox="1"/>
          <p:nvPr/>
        </p:nvSpPr>
        <p:spPr>
          <a:xfrm>
            <a:off x="776749" y="1544137"/>
            <a:ext cx="3207774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Depends on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REVOKE and GRANT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EXECUTE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err="1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13F391-D2F4-5B25-5E87-45E35C7CE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271" y="4567991"/>
            <a:ext cx="2568163" cy="20423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D0DD86-9F6D-FB3B-DBCF-1593B6AB1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862" y="4567991"/>
            <a:ext cx="2990276" cy="932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5C8825E-EFA7-9A43-6E28-B0BF08826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34" y="4567991"/>
            <a:ext cx="3505689" cy="11717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121E04-9A97-50AD-CB7D-DC901469D2F3}"/>
              </a:ext>
            </a:extLst>
          </p:cNvPr>
          <p:cNvSpPr txBox="1"/>
          <p:nvPr/>
        </p:nvSpPr>
        <p:spPr>
          <a:xfrm>
            <a:off x="5142271" y="671324"/>
            <a:ext cx="60960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REVOKE SELECT ON TABLE </a:t>
            </a:r>
            <a:r>
              <a:rPr lang="en-US" dirty="0" err="1">
                <a:solidFill>
                  <a:schemeClr val="bg1"/>
                </a:solidFill>
              </a:rPr>
              <a:t>public.aka_name</a:t>
            </a:r>
            <a:r>
              <a:rPr lang="en-US" dirty="0">
                <a:solidFill>
                  <a:schemeClr val="bg1"/>
                </a:solidFill>
              </a:rPr>
              <a:t> FROM test;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GRANT SELECT ON TABLE </a:t>
            </a:r>
            <a:r>
              <a:rPr lang="en-US" dirty="0" err="1">
                <a:solidFill>
                  <a:schemeClr val="bg1"/>
                </a:solidFill>
              </a:rPr>
              <a:t>public.aka_name</a:t>
            </a:r>
            <a:r>
              <a:rPr lang="en-US" dirty="0">
                <a:solidFill>
                  <a:schemeClr val="bg1"/>
                </a:solidFill>
              </a:rPr>
              <a:t> TO test</a:t>
            </a:r>
            <a:r>
              <a:rPr lang="en-US" dirty="0"/>
              <a:t>;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866866-F38B-91AF-F3AE-E053F7256B61}"/>
              </a:ext>
            </a:extLst>
          </p:cNvPr>
          <p:cNvSpPr txBox="1"/>
          <p:nvPr/>
        </p:nvSpPr>
        <p:spPr>
          <a:xfrm>
            <a:off x="469002" y="4041382"/>
            <a:ext cx="2064775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6F3BE8-F09F-D155-E220-7C3DA9E242EF}"/>
              </a:ext>
            </a:extLst>
          </p:cNvPr>
          <p:cNvSpPr txBox="1"/>
          <p:nvPr/>
        </p:nvSpPr>
        <p:spPr>
          <a:xfrm>
            <a:off x="4600862" y="4041382"/>
            <a:ext cx="2064775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Schema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06BFB1-D29D-3F39-9D06-A6DC393AF25F}"/>
              </a:ext>
            </a:extLst>
          </p:cNvPr>
          <p:cNvSpPr txBox="1"/>
          <p:nvPr/>
        </p:nvSpPr>
        <p:spPr>
          <a:xfrm>
            <a:off x="8190271" y="4041382"/>
            <a:ext cx="2064775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C36E18-2E98-15D6-AE8C-EC4BB8195F80}"/>
              </a:ext>
            </a:extLst>
          </p:cNvPr>
          <p:cNvSpPr txBox="1"/>
          <p:nvPr/>
        </p:nvSpPr>
        <p:spPr>
          <a:xfrm>
            <a:off x="10301458" y="133781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Demo #7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354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1370F-6F1F-8466-510D-0869290E5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Vacuum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E124F-E1B2-6C5A-FF10-38A30F1BE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4537587" cy="3778006"/>
          </a:xfrm>
        </p:spPr>
        <p:txBody>
          <a:bodyPr>
            <a:normAutofit/>
          </a:bodyPr>
          <a:lstStyle/>
          <a:p>
            <a:r>
              <a:rPr lang="en-US" dirty="0"/>
              <a:t>Removes dead tuples</a:t>
            </a:r>
          </a:p>
          <a:p>
            <a:r>
              <a:rPr lang="en-US" dirty="0"/>
              <a:t>Should be run on a regular basis</a:t>
            </a:r>
          </a:p>
          <a:p>
            <a:r>
              <a:rPr lang="en-US" dirty="0"/>
              <a:t>Will increase IO</a:t>
            </a:r>
          </a:p>
          <a:p>
            <a:r>
              <a:rPr lang="en-US" dirty="0">
                <a:latin typeface="Google Sans"/>
              </a:rPr>
              <a:t>A</a:t>
            </a:r>
            <a:r>
              <a:rPr lang="en-US" b="0" i="0" dirty="0">
                <a:effectLst/>
                <a:latin typeface="Google Sans"/>
              </a:rPr>
              <a:t>uto-vacuumed by default when 20% of the rows plus 50 rows are inserted, updated, or deleted</a:t>
            </a:r>
          </a:p>
          <a:p>
            <a:endParaRPr lang="en-US" dirty="0">
              <a:latin typeface="Google Sans"/>
            </a:endParaRPr>
          </a:p>
          <a:p>
            <a:pPr marL="0" indent="0">
              <a:buNone/>
            </a:pPr>
            <a:r>
              <a:rPr lang="en-US" dirty="0"/>
              <a:t>VACUUM title;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09440-5553-52F9-DA4E-7FE0BEE6C7CA}"/>
              </a:ext>
            </a:extLst>
          </p:cNvPr>
          <p:cNvSpPr txBox="1"/>
          <p:nvPr/>
        </p:nvSpPr>
        <p:spPr>
          <a:xfrm>
            <a:off x="10301458" y="133781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E1E213-CB8A-97CF-6B6B-5D99ECDD6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56" y="3302485"/>
            <a:ext cx="6543511" cy="34217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DB7735-F93A-F50E-5872-982F2282C338}"/>
              </a:ext>
            </a:extLst>
          </p:cNvPr>
          <p:cNvSpPr txBox="1"/>
          <p:nvPr/>
        </p:nvSpPr>
        <p:spPr>
          <a:xfrm>
            <a:off x="5333856" y="1052036"/>
            <a:ext cx="6543511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SELECT </a:t>
            </a:r>
            <a:r>
              <a:rPr lang="en-US" dirty="0" err="1">
                <a:solidFill>
                  <a:schemeClr val="bg1"/>
                </a:solidFill>
              </a:rPr>
              <a:t>relname,last_vacuum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last_autovacuum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last_analyze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vacuum_count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autovacuum_count</a:t>
            </a:r>
            <a:r>
              <a:rPr lang="en-US" dirty="0">
                <a:solidFill>
                  <a:schemeClr val="bg1"/>
                </a:solidFill>
              </a:rPr>
              <a:t>,</a:t>
            </a:r>
          </a:p>
          <a:p>
            <a:r>
              <a:rPr lang="en-US" dirty="0" err="1">
                <a:solidFill>
                  <a:schemeClr val="bg1"/>
                </a:solidFill>
              </a:rPr>
              <a:t>last_autoanalyzer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FROM </a:t>
            </a:r>
            <a:r>
              <a:rPr lang="en-US" dirty="0" err="1">
                <a:solidFill>
                  <a:schemeClr val="bg1"/>
                </a:solidFill>
              </a:rPr>
              <a:t>pg_stat_user_tables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</a:rPr>
              <a:t>WHERE </a:t>
            </a:r>
            <a:r>
              <a:rPr lang="en-US" dirty="0" err="1">
                <a:solidFill>
                  <a:schemeClr val="bg1"/>
                </a:solidFill>
              </a:rPr>
              <a:t>schemaname</a:t>
            </a:r>
            <a:r>
              <a:rPr lang="en-US" dirty="0">
                <a:solidFill>
                  <a:schemeClr val="bg1"/>
                </a:solidFill>
              </a:rPr>
              <a:t> = 'public' order by </a:t>
            </a:r>
            <a:r>
              <a:rPr lang="en-US" dirty="0" err="1">
                <a:solidFill>
                  <a:schemeClr val="bg1"/>
                </a:solidFill>
              </a:rPr>
              <a:t>relname</a:t>
            </a:r>
            <a:r>
              <a:rPr lang="en-US" dirty="0">
                <a:solidFill>
                  <a:schemeClr val="bg1"/>
                </a:solidFill>
              </a:rPr>
              <a:t> ASC;</a:t>
            </a:r>
          </a:p>
        </p:txBody>
      </p:sp>
    </p:spTree>
    <p:extLst>
      <p:ext uri="{BB962C8B-B14F-4D97-AF65-F5344CB8AC3E}">
        <p14:creationId xmlns:p14="http://schemas.microsoft.com/office/powerpoint/2010/main" val="2288089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46D30-9BC2-A041-8A5F-D59744136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639793"/>
            <a:ext cx="7300452" cy="49091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Report Bugs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ACB0EC-3A50-E49D-0E6E-22C0496011C3}"/>
              </a:ext>
            </a:extLst>
          </p:cNvPr>
          <p:cNvSpPr txBox="1"/>
          <p:nvPr/>
        </p:nvSpPr>
        <p:spPr>
          <a:xfrm>
            <a:off x="467792" y="1308314"/>
            <a:ext cx="6096000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Lato" panose="020F050202020403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https://www.postgresql.org/community/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Lato" panose="020F0502020204030203" pitchFamily="34" charset="0"/>
              </a:rPr>
              <a:t>Click Support at the top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42C297-7BA6-AA3E-F638-0381AE1E4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73" y="2710511"/>
            <a:ext cx="7475709" cy="391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947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7E781-93B6-A923-ED51-E532B29EA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Useful 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9BA80-64F1-C36C-C49E-B9F7BAD7C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Good source of most things </a:t>
            </a:r>
            <a:r>
              <a:rPr lang="en-US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PostrgreSQL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https://use-the-index-luke.com/sql/explain-plan/postgresql</a:t>
            </a:r>
            <a:endParaRPr lang="en-US" dirty="0"/>
          </a:p>
          <a:p>
            <a:r>
              <a:rPr lang="en-US" dirty="0"/>
              <a:t>Indexes - </a:t>
            </a:r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https://severalnines.com/blog/overview-various-scan-methods-postgresql/</a:t>
            </a:r>
            <a:endParaRPr lang="en-US" dirty="0"/>
          </a:p>
          <a:p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Tuple Stats - https://www.postgresql.org/docs/current/pgstattuple.html</a:t>
            </a:r>
            <a:endParaRPr lang="en-US" dirty="0"/>
          </a:p>
          <a:p>
            <a:r>
              <a:rPr lang="en-US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Roles: https://www.postgresql.org/docs/current/predefined-roles.html</a:t>
            </a:r>
            <a:endParaRPr lang="en-US" dirty="0"/>
          </a:p>
          <a:p>
            <a:r>
              <a:rPr lang="en-US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PostgreSQL: Documentation: 17: 21.1. Database Roles</a:t>
            </a:r>
            <a:endParaRPr lang="en-US" dirty="0"/>
          </a:p>
          <a:p>
            <a:r>
              <a:rPr lang="en-US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PostgreSQL Show Tables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014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0EBD5-4669-1F54-7388-14D0EEF10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9793"/>
            <a:ext cx="10096500" cy="1150907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What will we cover?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A252DA-1171-AADF-4A30-1BA5884C43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825625"/>
            <a:ext cx="4892040" cy="435133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to </a:t>
            </a:r>
            <a:r>
              <a:rPr lang="en-US" dirty="0" err="1"/>
              <a:t>PostreSQL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Tools to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Backup and restore a 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Process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Execution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to Indexing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Security Basics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Vacuum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821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94B05-B90F-58C1-93EB-C5F9F565D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361" y="806246"/>
            <a:ext cx="10096500" cy="4355690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Thank you!!!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C05DB-8489-086B-EE13-CB57C1AA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884" y="4208205"/>
            <a:ext cx="10096500" cy="1415089"/>
          </a:xfrm>
        </p:spPr>
        <p:txBody>
          <a:bodyPr/>
          <a:lstStyle/>
          <a:p>
            <a:pPr algn="ctr"/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Daveb8782@gmail.com</a:t>
            </a:r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607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5BE99FB-88C2-0B69-58DB-665702B5D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FFE30-D084-A3D0-8204-F3895D40B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Error Logging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3975E5-AA5C-0B43-7B7A-F438B9BEA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4928716" cy="377800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C:\Program Files\PostgreSQL\17\data\log</a:t>
            </a:r>
          </a:p>
          <a:p>
            <a:r>
              <a:rPr lang="en-US" dirty="0"/>
              <a:t>Some logging settings can be found in the </a:t>
            </a:r>
            <a:r>
              <a:rPr lang="en-US" dirty="0" err="1"/>
              <a:t>Postresql.config</a:t>
            </a:r>
            <a:r>
              <a:rPr lang="en-US" dirty="0"/>
              <a:t> file</a:t>
            </a:r>
          </a:p>
          <a:p>
            <a:r>
              <a:rPr lang="en-US" dirty="0"/>
              <a:t>Log collector is designed to never lose entries, can be a problem in periods of high </a:t>
            </a:r>
            <a:r>
              <a:rPr lang="en-US" dirty="0" err="1"/>
              <a:t>volumn</a:t>
            </a:r>
            <a:endParaRPr lang="en-US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n-US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PostgreSQL: Documentation: 17: 19.8. Error Reporting and Logging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8E8A3D-4556-A906-38DD-A03BB5142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852" y="639793"/>
            <a:ext cx="6139446" cy="57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794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DF9AD80-BB61-1303-7C70-D1AC3DA45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1B993-EBF3-78A1-AC58-25060021F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3" y="5024981"/>
            <a:ext cx="10096500" cy="115090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Backups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E9536-A8FB-431D-F162-B0FE9AE21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45" y="682112"/>
            <a:ext cx="5864341" cy="4509320"/>
          </a:xfrm>
        </p:spPr>
        <p:txBody>
          <a:bodyPr/>
          <a:lstStyle/>
          <a:p>
            <a:r>
              <a:rPr lang="en-US" sz="2800" dirty="0"/>
              <a:t>Tools to backup(Full)</a:t>
            </a:r>
          </a:p>
          <a:p>
            <a:pPr lvl="1"/>
            <a:r>
              <a:rPr lang="en-US" sz="2800" dirty="0"/>
              <a:t>Can manually backup – using </a:t>
            </a:r>
            <a:r>
              <a:rPr lang="en-US" sz="2800" dirty="0" err="1"/>
              <a:t>pgAdmin</a:t>
            </a:r>
            <a:r>
              <a:rPr lang="en-US" sz="2800" dirty="0"/>
              <a:t> or </a:t>
            </a:r>
            <a:r>
              <a:rPr lang="en-US" sz="2800" dirty="0" err="1"/>
              <a:t>DBeaver</a:t>
            </a:r>
            <a:endParaRPr lang="en-US" sz="2800" dirty="0"/>
          </a:p>
          <a:p>
            <a:pPr lvl="1"/>
            <a:r>
              <a:rPr lang="en-US" sz="2800" dirty="0"/>
              <a:t>Can automate using </a:t>
            </a:r>
            <a:r>
              <a:rPr lang="en-US" sz="2800" dirty="0" err="1"/>
              <a:t>pgAgent</a:t>
            </a:r>
            <a:endParaRPr lang="en-US" sz="2800" dirty="0"/>
          </a:p>
          <a:p>
            <a:pPr lvl="1"/>
            <a:r>
              <a:rPr lang="en-US" sz="2800" dirty="0"/>
              <a:t>Scheduled Task with BAT file</a:t>
            </a:r>
          </a:p>
          <a:p>
            <a:pPr lvl="1"/>
            <a:r>
              <a:rPr lang="en-US" sz="2800" dirty="0" err="1"/>
              <a:t>Pg_dump</a:t>
            </a:r>
            <a:endParaRPr lang="en-US" sz="2800" dirty="0"/>
          </a:p>
          <a:p>
            <a:pPr lvl="1"/>
            <a:r>
              <a:rPr lang="en-US" sz="2800" dirty="0" err="1"/>
              <a:t>pg_dumpall</a:t>
            </a:r>
            <a:endParaRPr lang="en-US" sz="2800" dirty="0"/>
          </a:p>
          <a:p>
            <a:pPr lvl="1"/>
            <a:r>
              <a:rPr lang="en-US" sz="2800" dirty="0" err="1"/>
              <a:t>pg_basebackup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1BD3EE3-C8FD-727F-47A4-E88A44999D43}"/>
              </a:ext>
            </a:extLst>
          </p:cNvPr>
          <p:cNvSpPr txBox="1">
            <a:spLocks/>
          </p:cNvSpPr>
          <p:nvPr/>
        </p:nvSpPr>
        <p:spPr>
          <a:xfrm>
            <a:off x="6282816" y="1170737"/>
            <a:ext cx="5098025" cy="3061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Can zip the backup file</a:t>
            </a:r>
          </a:p>
          <a:p>
            <a:r>
              <a:rPr lang="en-US" sz="2800" dirty="0"/>
              <a:t>Can backup just one or more tables</a:t>
            </a:r>
          </a:p>
          <a:p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406AEB-97EC-2FA5-A855-FDBD75A2178C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54FDFD-AE0D-7BC8-2137-A77D5748D3A3}"/>
              </a:ext>
            </a:extLst>
          </p:cNvPr>
          <p:cNvSpPr txBox="1"/>
          <p:nvPr/>
        </p:nvSpPr>
        <p:spPr>
          <a:xfrm>
            <a:off x="3903406" y="6175888"/>
            <a:ext cx="7767484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Manage PostgreSQL Databases from the Command Line with </a:t>
            </a:r>
            <a:r>
              <a:rPr lang="en-US" dirty="0" err="1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psql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6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BEDC3-446E-9986-82DE-39FBD0128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What is PostgreSQL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D336A-D7CF-1E72-AAA7-0161C32B5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6474542" cy="3778006"/>
          </a:xfrm>
        </p:spPr>
        <p:txBody>
          <a:bodyPr>
            <a:normAutofit fontScale="92500"/>
          </a:bodyPr>
          <a:lstStyle/>
          <a:p>
            <a:r>
              <a:rPr lang="en-US" dirty="0"/>
              <a:t>Open Source</a:t>
            </a:r>
          </a:p>
          <a:p>
            <a:r>
              <a:rPr lang="en-US" dirty="0"/>
              <a:t>Came out in 1986</a:t>
            </a:r>
          </a:p>
          <a:p>
            <a:r>
              <a:rPr lang="en-US" dirty="0"/>
              <a:t>Is a RDMS</a:t>
            </a:r>
          </a:p>
          <a:p>
            <a:r>
              <a:rPr lang="en-US" dirty="0"/>
              <a:t>The PostgreSQL Global Development Group remains committed to making PostgreSQL available as free and open-source software in perpetuity. There are no plans to change the PostgreSQL License or release PostgreSQL under a different license.</a:t>
            </a:r>
          </a:p>
          <a:p>
            <a:r>
              <a:rPr lang="en-US" dirty="0"/>
              <a:t>Current version: 17</a:t>
            </a:r>
          </a:p>
          <a:p>
            <a:r>
              <a:rPr lang="en-US" dirty="0"/>
              <a:t>Uses Extensions for additional functionality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C6431A-37BC-C5AC-7EDB-26412D7ECF32}"/>
              </a:ext>
            </a:extLst>
          </p:cNvPr>
          <p:cNvSpPr txBox="1"/>
          <p:nvPr/>
        </p:nvSpPr>
        <p:spPr>
          <a:xfrm>
            <a:off x="7118554" y="568915"/>
            <a:ext cx="4404851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Major Companies Using PostgreSQL: Purposes &amp; Examples | LearnSQL.com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2B7C9F-CC1C-136A-BAB5-EEF0EE630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664" y="1286124"/>
            <a:ext cx="4159046" cy="264939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864576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005AF-9FE4-07F0-2689-888DD477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18F7-0F44-4BA7-8C47-C8E9A3249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9793"/>
            <a:ext cx="4999703" cy="115090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How popular is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PostgreSQL?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0E5ECA-C659-DA29-B73C-0DDC0A657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84" y="3814916"/>
            <a:ext cx="6929969" cy="29071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796742-B17C-4AA3-B5A8-8FD168D0D8F7}"/>
              </a:ext>
            </a:extLst>
          </p:cNvPr>
          <p:cNvSpPr txBox="1"/>
          <p:nvPr/>
        </p:nvSpPr>
        <p:spPr>
          <a:xfrm>
            <a:off x="7512162" y="5895041"/>
            <a:ext cx="4277033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DB-Engines Ranking - popularity ranking of database management systems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83BEED-F5C2-EC68-1A5D-4050C77D9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652" y="242484"/>
            <a:ext cx="6106853" cy="34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43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BD62E-0586-B31D-0BF2-7959B7792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D23E5-2939-374D-8938-DAE1CBEEE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684" y="522596"/>
            <a:ext cx="10096500" cy="115090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No SSMS!!!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51325-3905-723D-1E62-ADA733F60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034" y="1539996"/>
            <a:ext cx="10096500" cy="3778006"/>
          </a:xfrm>
        </p:spPr>
        <p:txBody>
          <a:bodyPr/>
          <a:lstStyle/>
          <a:p>
            <a:r>
              <a:rPr lang="en-US" dirty="0" err="1"/>
              <a:t>pgAdmin</a:t>
            </a:r>
            <a:endParaRPr lang="en-US" dirty="0"/>
          </a:p>
          <a:p>
            <a:r>
              <a:rPr lang="en-US" dirty="0" err="1"/>
              <a:t>Dbeaver</a:t>
            </a:r>
            <a:endParaRPr lang="en-US" dirty="0"/>
          </a:p>
          <a:p>
            <a:r>
              <a:rPr lang="en-US" dirty="0"/>
              <a:t>PSQL</a:t>
            </a:r>
          </a:p>
          <a:p>
            <a:r>
              <a:rPr lang="en-US" dirty="0"/>
              <a:t>CMD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DE12CB-CE4C-B46E-5EA4-1D5B2BE73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025" y="906561"/>
            <a:ext cx="5387807" cy="5044877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2D27DD-BAE0-A232-D8FE-05DCCD67F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804" y="3691435"/>
            <a:ext cx="5137625" cy="305137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EE2B97-3CEE-ECE6-A5B5-FA2225EF6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84" y="1673503"/>
            <a:ext cx="3254022" cy="4435224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CBD31C-B616-0CD5-8939-B650806832B3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#1</a:t>
            </a:r>
          </a:p>
        </p:txBody>
      </p:sp>
    </p:spTree>
    <p:extLst>
      <p:ext uri="{BB962C8B-B14F-4D97-AF65-F5344CB8AC3E}">
        <p14:creationId xmlns:p14="http://schemas.microsoft.com/office/powerpoint/2010/main" val="3046593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264E2-D929-4203-3F62-EF26E0C8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5943"/>
            <a:ext cx="10096500" cy="82713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3F4C6-66C9-AC80-69A5-CB09AB3B2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03082"/>
            <a:ext cx="10096500" cy="4300549"/>
          </a:xfrm>
        </p:spPr>
        <p:txBody>
          <a:bodyPr/>
          <a:lstStyle/>
          <a:p>
            <a:r>
              <a:rPr lang="en-US" dirty="0"/>
              <a:t>Command Line tool</a:t>
            </a:r>
          </a:p>
          <a:p>
            <a:r>
              <a:rPr lang="en-US" dirty="0"/>
              <a:t>\l  - List databases</a:t>
            </a:r>
          </a:p>
          <a:p>
            <a:r>
              <a:rPr lang="en-US" dirty="0"/>
              <a:t>\c  &lt;&lt;</a:t>
            </a:r>
            <a:r>
              <a:rPr lang="en-US" dirty="0" err="1"/>
              <a:t>DBName</a:t>
            </a:r>
            <a:r>
              <a:rPr lang="en-US" dirty="0"/>
              <a:t>&gt;&gt; - Change database</a:t>
            </a:r>
          </a:p>
          <a:p>
            <a:r>
              <a:rPr lang="en-US" dirty="0"/>
              <a:t>\dt – list tables</a:t>
            </a:r>
          </a:p>
          <a:p>
            <a:r>
              <a:rPr lang="en-US" dirty="0"/>
              <a:t>\dt+ - list table, more info</a:t>
            </a:r>
          </a:p>
          <a:p>
            <a:r>
              <a:rPr lang="en-US" dirty="0"/>
              <a:t>\d &amp; \d+ - Table Info</a:t>
            </a:r>
          </a:p>
          <a:p>
            <a:r>
              <a:rPr lang="en-US" dirty="0"/>
              <a:t>Can run many PostgreSQL</a:t>
            </a:r>
          </a:p>
          <a:p>
            <a:pPr marL="0" indent="0">
              <a:buNone/>
            </a:pPr>
            <a:r>
              <a:rPr lang="en-US" sz="2400" dirty="0"/>
              <a:t>   Commands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82C067-72B7-31E8-47A5-93E2D699B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235" y="2893688"/>
            <a:ext cx="7117565" cy="36460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DDB601-03E6-2E7F-020D-4F94F47A629E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168678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0B810-0015-A91B-7C2D-55C6A2BD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387" y="478541"/>
            <a:ext cx="10096500" cy="73670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Dashboard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FE72C-5042-97BA-F9CA-54E596B53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1957" y="846894"/>
            <a:ext cx="5380893" cy="736705"/>
          </a:xfrm>
        </p:spPr>
        <p:txBody>
          <a:bodyPr/>
          <a:lstStyle/>
          <a:p>
            <a:r>
              <a:rPr lang="en-US" dirty="0"/>
              <a:t>Open when in default workspace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360550-B8E0-C24A-A4D8-A2D406828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0700"/>
            <a:ext cx="12192000" cy="47204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1D3AF2-4704-703A-4BAD-CCB40A7EABBB}"/>
              </a:ext>
            </a:extLst>
          </p:cNvPr>
          <p:cNvSpPr txBox="1"/>
          <p:nvPr/>
        </p:nvSpPr>
        <p:spPr>
          <a:xfrm>
            <a:off x="9979742" y="148970"/>
            <a:ext cx="1307690" cy="3736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Demo </a:t>
            </a:r>
          </a:p>
        </p:txBody>
      </p:sp>
    </p:spTree>
    <p:extLst>
      <p:ext uri="{BB962C8B-B14F-4D97-AF65-F5344CB8AC3E}">
        <p14:creationId xmlns:p14="http://schemas.microsoft.com/office/powerpoint/2010/main" val="176870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70051-4358-B9FD-625F-0F24C419A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159C4-D02F-DE49-45B9-79CAC89AE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Installing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BB865-DC28-4EDF-BB5F-CD269EB4A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version under support until 2029</a:t>
            </a:r>
          </a:p>
          <a:p>
            <a:r>
              <a:rPr lang="en-US" dirty="0"/>
              <a:t>Download here</a:t>
            </a:r>
          </a:p>
          <a:p>
            <a:pPr lvl="1"/>
            <a:r>
              <a:rPr lang="fr-FR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EDB: Open-Source, Enterprise </a:t>
            </a:r>
            <a:r>
              <a:rPr lang="fr-FR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Postgres</a:t>
            </a:r>
            <a:r>
              <a:rPr lang="fr-FR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fr-FR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Database</a:t>
            </a:r>
            <a:r>
              <a:rPr lang="fr-FR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Management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CA4B07-04E6-114F-9825-D7F6F94C8A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816497"/>
              </p:ext>
            </p:extLst>
          </p:nvPr>
        </p:nvGraphicFramePr>
        <p:xfrm>
          <a:off x="1035902" y="3322976"/>
          <a:ext cx="9253728" cy="2468880"/>
        </p:xfrm>
        <a:graphic>
          <a:graphicData uri="http://schemas.openxmlformats.org/drawingml/2006/table">
            <a:tbl>
              <a:tblPr/>
              <a:tblGrid>
                <a:gridCol w="1542288">
                  <a:extLst>
                    <a:ext uri="{9D8B030D-6E8A-4147-A177-3AD203B41FA5}">
                      <a16:colId xmlns:a16="http://schemas.microsoft.com/office/drawing/2014/main" val="2571586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413406321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579050610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2398595265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3577384960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7110590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PostgreSQL Version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Linux x86-64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Linux x86-32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Mac OS 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Windows x86-64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Windows x86-32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292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17.4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Not supported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519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16.8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Not supported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224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15.12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Not supported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0161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14.17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Not supported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216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  <a:effectLst/>
                        </a:rPr>
                        <a:t>13.20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Not supported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760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916405"/>
      </p:ext>
    </p:extLst>
  </p:cSld>
  <p:clrMapOvr>
    <a:masterClrMapping/>
  </p:clrMapOvr>
</p:sld>
</file>

<file path=ppt/theme/theme1.xml><?xml version="1.0" encoding="utf-8"?>
<a:theme xmlns:a="http://schemas.openxmlformats.org/drawingml/2006/main" name="Vertical Lexicon design templat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dirty="0"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tx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ertical lexicon design slides.potx" id="{49C7086D-B6BF-42C9-B2E9-7A6F5A963EAA}" vid="{839E83B1-FF0C-49E8-8563-59D864F05AE3}"/>
    </a:ext>
  </a:extLst>
</a:theme>
</file>

<file path=ppt/theme/theme2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BEBB951-DE64-4CB8-9E1C-184A357AD7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5EEE0F9-7BC9-4998-8617-7CC115AD97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1BD8E5-A18E-435C-B431-90A6B59F4B6F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26937</TotalTime>
  <Words>1583</Words>
  <Application>Microsoft Office PowerPoint</Application>
  <PresentationFormat>Widescreen</PresentationFormat>
  <Paragraphs>310</Paragraphs>
  <Slides>32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Calibri</vt:lpstr>
      <vt:lpstr>Consolas</vt:lpstr>
      <vt:lpstr>Google Sans</vt:lpstr>
      <vt:lpstr>Lato</vt:lpstr>
      <vt:lpstr>Open Sans</vt:lpstr>
      <vt:lpstr>pp_mori</vt:lpstr>
      <vt:lpstr>ui-monospace</vt:lpstr>
      <vt:lpstr>ui-sans-serif</vt:lpstr>
      <vt:lpstr>Vertical Lexicon design template</vt:lpstr>
      <vt:lpstr>PostgreSQL for the SQL Server DBA</vt:lpstr>
      <vt:lpstr>About Me </vt:lpstr>
      <vt:lpstr>What will we cover?</vt:lpstr>
      <vt:lpstr>What is PostgreSQL</vt:lpstr>
      <vt:lpstr>How popular is  PostgreSQL?</vt:lpstr>
      <vt:lpstr>No SSMS!!!</vt:lpstr>
      <vt:lpstr>PSQL</vt:lpstr>
      <vt:lpstr>Dashboard</vt:lpstr>
      <vt:lpstr>Installing</vt:lpstr>
      <vt:lpstr>Terminology</vt:lpstr>
      <vt:lpstr>Services</vt:lpstr>
      <vt:lpstr>MVCC</vt:lpstr>
      <vt:lpstr>Backups </vt:lpstr>
      <vt:lpstr>Backups </vt:lpstr>
      <vt:lpstr>Restore</vt:lpstr>
      <vt:lpstr>pgBackrest</vt:lpstr>
      <vt:lpstr>WAL Archiving</vt:lpstr>
      <vt:lpstr>Execution Plans</vt:lpstr>
      <vt:lpstr>Processes</vt:lpstr>
      <vt:lpstr>Blocking</vt:lpstr>
      <vt:lpstr>Index Optimization</vt:lpstr>
      <vt:lpstr>Security</vt:lpstr>
      <vt:lpstr>Where?</vt:lpstr>
      <vt:lpstr>To Allow Windows Authentication</vt:lpstr>
      <vt:lpstr>Roles \Groups</vt:lpstr>
      <vt:lpstr>PowerPoint Presentation</vt:lpstr>
      <vt:lpstr>Vacuum</vt:lpstr>
      <vt:lpstr>Report Bugs</vt:lpstr>
      <vt:lpstr>Useful Links</vt:lpstr>
      <vt:lpstr>Thank you!!!</vt:lpstr>
      <vt:lpstr>Error Logging</vt:lpstr>
      <vt:lpstr>Backups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Bland</dc:creator>
  <cp:lastModifiedBy>dave Bland</cp:lastModifiedBy>
  <cp:revision>7</cp:revision>
  <dcterms:created xsi:type="dcterms:W3CDTF">2025-03-23T22:28:05Z</dcterms:created>
  <dcterms:modified xsi:type="dcterms:W3CDTF">2025-05-09T14:41:43Z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